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332" r:id="rId4"/>
    <p:sldId id="261" r:id="rId5"/>
    <p:sldId id="264" r:id="rId6"/>
    <p:sldId id="331" r:id="rId7"/>
    <p:sldId id="284" r:id="rId8"/>
    <p:sldId id="334" r:id="rId9"/>
    <p:sldId id="283" r:id="rId10"/>
    <p:sldId id="293" r:id="rId11"/>
    <p:sldId id="327" r:id="rId12"/>
    <p:sldId id="330" r:id="rId13"/>
    <p:sldId id="322" r:id="rId14"/>
    <p:sldId id="336" r:id="rId15"/>
    <p:sldId id="295" r:id="rId16"/>
    <p:sldId id="338" r:id="rId17"/>
    <p:sldId id="325" r:id="rId18"/>
    <p:sldId id="305" r:id="rId19"/>
    <p:sldId id="339" r:id="rId20"/>
    <p:sldId id="315" r:id="rId21"/>
    <p:sldId id="296" r:id="rId22"/>
    <p:sldId id="340" r:id="rId23"/>
    <p:sldId id="303" r:id="rId24"/>
    <p:sldId id="342" r:id="rId25"/>
    <p:sldId id="302" r:id="rId26"/>
    <p:sldId id="328" r:id="rId27"/>
    <p:sldId id="316" r:id="rId28"/>
    <p:sldId id="343" r:id="rId29"/>
    <p:sldId id="329" r:id="rId30"/>
    <p:sldId id="333" r:id="rId31"/>
    <p:sldId id="319" r:id="rId32"/>
    <p:sldId id="320" r:id="rId33"/>
    <p:sldId id="321" r:id="rId34"/>
    <p:sldId id="318" r:id="rId35"/>
    <p:sldId id="268" r:id="rId3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10685B-9838-4547-89ED-E505CC303E3E}">
          <p14:sldIdLst>
            <p14:sldId id="256"/>
            <p14:sldId id="258"/>
            <p14:sldId id="332"/>
            <p14:sldId id="261"/>
            <p14:sldId id="264"/>
            <p14:sldId id="331"/>
            <p14:sldId id="284"/>
            <p14:sldId id="334"/>
            <p14:sldId id="283"/>
            <p14:sldId id="293"/>
            <p14:sldId id="327"/>
            <p14:sldId id="330"/>
            <p14:sldId id="322"/>
            <p14:sldId id="336"/>
            <p14:sldId id="295"/>
            <p14:sldId id="338"/>
            <p14:sldId id="325"/>
            <p14:sldId id="305"/>
            <p14:sldId id="339"/>
            <p14:sldId id="315"/>
            <p14:sldId id="296"/>
            <p14:sldId id="340"/>
            <p14:sldId id="303"/>
            <p14:sldId id="342"/>
            <p14:sldId id="302"/>
            <p14:sldId id="328"/>
            <p14:sldId id="316"/>
            <p14:sldId id="343"/>
            <p14:sldId id="329"/>
            <p14:sldId id="333"/>
            <p14:sldId id="319"/>
            <p14:sldId id="320"/>
            <p14:sldId id="321"/>
            <p14:sldId id="318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B6D"/>
    <a:srgbClr val="A5CB16"/>
    <a:srgbClr val="FBA200"/>
    <a:srgbClr val="F4BB47"/>
    <a:srgbClr val="9BC401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3201" autoAdjust="0"/>
  </p:normalViewPr>
  <p:slideViewPr>
    <p:cSldViewPr>
      <p:cViewPr varScale="1">
        <p:scale>
          <a:sx n="57" d="100"/>
          <a:sy n="57" d="100"/>
        </p:scale>
        <p:origin x="1485" y="45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5286"/>
    </p:cViewPr>
  </p:sorterViewPr>
  <p:notesViewPr>
    <p:cSldViewPr showGuides="1">
      <p:cViewPr varScale="1">
        <p:scale>
          <a:sx n="65" d="100"/>
          <a:sy n="65" d="100"/>
        </p:scale>
        <p:origin x="-2748" y="-114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0B7F0-D8EC-4ACD-8AC9-D2C22645C20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2CBD8E-1E3A-4434-807E-D6D1F72F55A8}">
      <dgm:prSet phldrT="[Text]"/>
      <dgm:spPr/>
      <dgm:t>
        <a:bodyPr/>
        <a:lstStyle/>
        <a:p>
          <a:r>
            <a:rPr lang="en-US" dirty="0"/>
            <a:t>Decreased revenues and insufficient capacity</a:t>
          </a:r>
        </a:p>
      </dgm:t>
    </dgm:pt>
    <dgm:pt modelId="{D1D7139A-5F41-41DD-8B0D-51217241AA24}" type="parTrans" cxnId="{9BCA4407-F17B-4DB0-930C-4F0DD6C24FDB}">
      <dgm:prSet/>
      <dgm:spPr/>
      <dgm:t>
        <a:bodyPr/>
        <a:lstStyle/>
        <a:p>
          <a:endParaRPr lang="en-US"/>
        </a:p>
      </dgm:t>
    </dgm:pt>
    <dgm:pt modelId="{38A43347-FEA4-40EF-845F-95E764139B1F}" type="sibTrans" cxnId="{9BCA4407-F17B-4DB0-930C-4F0DD6C24FDB}">
      <dgm:prSet/>
      <dgm:spPr/>
      <dgm:t>
        <a:bodyPr/>
        <a:lstStyle/>
        <a:p>
          <a:endParaRPr lang="en-US"/>
        </a:p>
      </dgm:t>
    </dgm:pt>
    <dgm:pt modelId="{DB14B8F2-362B-4459-913C-E0A67374A37F}">
      <dgm:prSet phldrT="[Text]"/>
      <dgm:spPr/>
      <dgm:t>
        <a:bodyPr/>
        <a:lstStyle/>
        <a:p>
          <a:r>
            <a:rPr lang="en-US" dirty="0"/>
            <a:t>Increasing demand (need) for Services</a:t>
          </a:r>
        </a:p>
      </dgm:t>
    </dgm:pt>
    <dgm:pt modelId="{751CF998-9D7F-4F60-ADFE-8F1E5598C712}" type="parTrans" cxnId="{B3D5C875-7D6A-4B8E-818D-A6B81E89B103}">
      <dgm:prSet/>
      <dgm:spPr/>
      <dgm:t>
        <a:bodyPr/>
        <a:lstStyle/>
        <a:p>
          <a:endParaRPr lang="en-US"/>
        </a:p>
      </dgm:t>
    </dgm:pt>
    <dgm:pt modelId="{91E44DC3-2686-4F5D-B454-E850AA5522FE}" type="sibTrans" cxnId="{B3D5C875-7D6A-4B8E-818D-A6B81E89B103}">
      <dgm:prSet/>
      <dgm:spPr/>
      <dgm:t>
        <a:bodyPr/>
        <a:lstStyle/>
        <a:p>
          <a:endParaRPr lang="en-US"/>
        </a:p>
      </dgm:t>
    </dgm:pt>
    <dgm:pt modelId="{93E09D5B-82B8-4352-B867-6A822E071666}">
      <dgm:prSet/>
      <dgm:spPr/>
      <dgm:t>
        <a:bodyPr/>
        <a:lstStyle/>
        <a:p>
          <a:endParaRPr lang="en-US"/>
        </a:p>
      </dgm:t>
    </dgm:pt>
    <dgm:pt modelId="{53C3A450-8515-4CBE-B8F1-25661E68B710}" type="parTrans" cxnId="{218895B8-099E-46B0-A721-54033E67A1E2}">
      <dgm:prSet/>
      <dgm:spPr/>
      <dgm:t>
        <a:bodyPr/>
        <a:lstStyle/>
        <a:p>
          <a:endParaRPr lang="en-US"/>
        </a:p>
      </dgm:t>
    </dgm:pt>
    <dgm:pt modelId="{F661FA24-10C7-48F3-9D60-0153E4C4CF1C}" type="sibTrans" cxnId="{218895B8-099E-46B0-A721-54033E67A1E2}">
      <dgm:prSet/>
      <dgm:spPr/>
      <dgm:t>
        <a:bodyPr/>
        <a:lstStyle/>
        <a:p>
          <a:endParaRPr lang="en-US"/>
        </a:p>
      </dgm:t>
    </dgm:pt>
    <dgm:pt modelId="{664F5D8E-06B0-4AB9-9F84-761A00FB4DA5}" type="pres">
      <dgm:prSet presAssocID="{AD30B7F0-D8EC-4ACD-8AC9-D2C22645C205}" presName="compositeShape" presStyleCnt="0">
        <dgm:presLayoutVars>
          <dgm:chMax val="2"/>
          <dgm:dir/>
          <dgm:resizeHandles val="exact"/>
        </dgm:presLayoutVars>
      </dgm:prSet>
      <dgm:spPr/>
    </dgm:pt>
    <dgm:pt modelId="{45033DD9-C02A-4E45-9872-304B1F3A391E}" type="pres">
      <dgm:prSet presAssocID="{AD30B7F0-D8EC-4ACD-8AC9-D2C22645C205}" presName="divider" presStyleLbl="fgShp" presStyleIdx="0" presStyleCnt="1"/>
      <dgm:spPr/>
    </dgm:pt>
    <dgm:pt modelId="{9859544C-082D-4D99-BFEB-0D12A95419CA}" type="pres">
      <dgm:prSet presAssocID="{122CBD8E-1E3A-4434-807E-D6D1F72F55A8}" presName="downArrow" presStyleLbl="node1" presStyleIdx="0" presStyleCnt="2"/>
      <dgm:spPr/>
    </dgm:pt>
    <dgm:pt modelId="{8B998EF7-9286-4776-BCB1-32EF8FBA7B32}" type="pres">
      <dgm:prSet presAssocID="{122CBD8E-1E3A-4434-807E-D6D1F72F55A8}" presName="downArrowText" presStyleLbl="revTx" presStyleIdx="0" presStyleCnt="2">
        <dgm:presLayoutVars>
          <dgm:bulletEnabled val="1"/>
        </dgm:presLayoutVars>
      </dgm:prSet>
      <dgm:spPr/>
    </dgm:pt>
    <dgm:pt modelId="{F49A5E32-97A9-4DB5-A526-C1BD24352EA7}" type="pres">
      <dgm:prSet presAssocID="{DB14B8F2-362B-4459-913C-E0A67374A37F}" presName="upArrow" presStyleLbl="node1" presStyleIdx="1" presStyleCnt="2"/>
      <dgm:spPr/>
    </dgm:pt>
    <dgm:pt modelId="{D7E4835A-FCD2-4F41-BC73-3B91757A6752}" type="pres">
      <dgm:prSet presAssocID="{DB14B8F2-362B-4459-913C-E0A67374A37F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49954E4E-53D4-4F4E-9A67-88BEE9CE3EE5}" type="presOf" srcId="{DB14B8F2-362B-4459-913C-E0A67374A37F}" destId="{D7E4835A-FCD2-4F41-BC73-3B91757A6752}" srcOrd="0" destOrd="0" presId="urn:microsoft.com/office/officeart/2005/8/layout/arrow3"/>
    <dgm:cxn modelId="{442E4014-CAD7-4A1F-BC42-165A6954D560}" type="presOf" srcId="{AD30B7F0-D8EC-4ACD-8AC9-D2C22645C205}" destId="{664F5D8E-06B0-4AB9-9F84-761A00FB4DA5}" srcOrd="0" destOrd="0" presId="urn:microsoft.com/office/officeart/2005/8/layout/arrow3"/>
    <dgm:cxn modelId="{1F9981B9-93EC-40F5-BBA5-82007F47557A}" type="presOf" srcId="{122CBD8E-1E3A-4434-807E-D6D1F72F55A8}" destId="{8B998EF7-9286-4776-BCB1-32EF8FBA7B32}" srcOrd="0" destOrd="0" presId="urn:microsoft.com/office/officeart/2005/8/layout/arrow3"/>
    <dgm:cxn modelId="{9BCA4407-F17B-4DB0-930C-4F0DD6C24FDB}" srcId="{AD30B7F0-D8EC-4ACD-8AC9-D2C22645C205}" destId="{122CBD8E-1E3A-4434-807E-D6D1F72F55A8}" srcOrd="0" destOrd="0" parTransId="{D1D7139A-5F41-41DD-8B0D-51217241AA24}" sibTransId="{38A43347-FEA4-40EF-845F-95E764139B1F}"/>
    <dgm:cxn modelId="{B3D5C875-7D6A-4B8E-818D-A6B81E89B103}" srcId="{AD30B7F0-D8EC-4ACD-8AC9-D2C22645C205}" destId="{DB14B8F2-362B-4459-913C-E0A67374A37F}" srcOrd="1" destOrd="0" parTransId="{751CF998-9D7F-4F60-ADFE-8F1E5598C712}" sibTransId="{91E44DC3-2686-4F5D-B454-E850AA5522FE}"/>
    <dgm:cxn modelId="{218895B8-099E-46B0-A721-54033E67A1E2}" srcId="{AD30B7F0-D8EC-4ACD-8AC9-D2C22645C205}" destId="{93E09D5B-82B8-4352-B867-6A822E071666}" srcOrd="2" destOrd="0" parTransId="{53C3A450-8515-4CBE-B8F1-25661E68B710}" sibTransId="{F661FA24-10C7-48F3-9D60-0153E4C4CF1C}"/>
    <dgm:cxn modelId="{BB292DB7-350A-4B6F-9968-CDA807B3EE4D}" type="presParOf" srcId="{664F5D8E-06B0-4AB9-9F84-761A00FB4DA5}" destId="{45033DD9-C02A-4E45-9872-304B1F3A391E}" srcOrd="0" destOrd="0" presId="urn:microsoft.com/office/officeart/2005/8/layout/arrow3"/>
    <dgm:cxn modelId="{BCF4E386-B9E0-4C93-854D-E7A6EB1A8713}" type="presParOf" srcId="{664F5D8E-06B0-4AB9-9F84-761A00FB4DA5}" destId="{9859544C-082D-4D99-BFEB-0D12A95419CA}" srcOrd="1" destOrd="0" presId="urn:microsoft.com/office/officeart/2005/8/layout/arrow3"/>
    <dgm:cxn modelId="{632E79E3-67D9-4499-8742-3D4EB5F6C911}" type="presParOf" srcId="{664F5D8E-06B0-4AB9-9F84-761A00FB4DA5}" destId="{8B998EF7-9286-4776-BCB1-32EF8FBA7B32}" srcOrd="2" destOrd="0" presId="urn:microsoft.com/office/officeart/2005/8/layout/arrow3"/>
    <dgm:cxn modelId="{52305581-3FE0-432A-A2F2-63B865AB99E1}" type="presParOf" srcId="{664F5D8E-06B0-4AB9-9F84-761A00FB4DA5}" destId="{F49A5E32-97A9-4DB5-A526-C1BD24352EA7}" srcOrd="3" destOrd="0" presId="urn:microsoft.com/office/officeart/2005/8/layout/arrow3"/>
    <dgm:cxn modelId="{85A5ED8D-E18B-4AAF-A5A1-8AACCDD921EB}" type="presParOf" srcId="{664F5D8E-06B0-4AB9-9F84-761A00FB4DA5}" destId="{D7E4835A-FCD2-4F41-BC73-3B91757A675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C019D-EBA6-D745-A6DC-577DD20DC037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6C3CA-3C9A-9246-81B1-9E0B4EDE9F10}">
      <dgm:prSet/>
      <dgm:spPr>
        <a:solidFill>
          <a:srgbClr val="861B6D"/>
        </a:solidFill>
      </dgm:spPr>
      <dgm:t>
        <a:bodyPr/>
        <a:lstStyle/>
        <a:p>
          <a:pPr rtl="0"/>
          <a:r>
            <a:rPr lang="en-US" b="1" dirty="0"/>
            <a:t>Capacity Building – Management Efficiency</a:t>
          </a:r>
          <a:endParaRPr lang="en-US" dirty="0"/>
        </a:p>
      </dgm:t>
    </dgm:pt>
    <dgm:pt modelId="{1BFF73F6-CCD8-C443-9D0B-5BFC3F303D7A}" type="parTrans" cxnId="{C445F9EF-7222-AA42-A838-C4F78CB791DC}">
      <dgm:prSet/>
      <dgm:spPr/>
      <dgm:t>
        <a:bodyPr/>
        <a:lstStyle/>
        <a:p>
          <a:endParaRPr lang="en-US"/>
        </a:p>
      </dgm:t>
    </dgm:pt>
    <dgm:pt modelId="{35AF5C8B-3D7F-524A-A4C2-C1990C835A69}" type="sibTrans" cxnId="{C445F9EF-7222-AA42-A838-C4F78CB791DC}">
      <dgm:prSet/>
      <dgm:spPr/>
      <dgm:t>
        <a:bodyPr/>
        <a:lstStyle/>
        <a:p>
          <a:endParaRPr lang="en-US"/>
        </a:p>
      </dgm:t>
    </dgm:pt>
    <dgm:pt modelId="{09BD92C6-5F6A-6B48-BEDA-350E6BE9C090}">
      <dgm:prSet/>
      <dgm:spPr>
        <a:solidFill>
          <a:srgbClr val="861B6D"/>
        </a:solidFill>
      </dgm:spPr>
      <dgm:t>
        <a:bodyPr/>
        <a:lstStyle/>
        <a:p>
          <a:pPr rtl="0"/>
          <a:r>
            <a:rPr lang="en-US" b="1" dirty="0"/>
            <a:t>Community Performance Measures</a:t>
          </a:r>
          <a:endParaRPr lang="en-US" dirty="0"/>
        </a:p>
      </dgm:t>
    </dgm:pt>
    <dgm:pt modelId="{369CF04B-2431-E441-A179-D41CC188138F}" type="parTrans" cxnId="{EF2609ED-1B1D-0F44-A96D-78C8399DB1A4}">
      <dgm:prSet/>
      <dgm:spPr/>
      <dgm:t>
        <a:bodyPr/>
        <a:lstStyle/>
        <a:p>
          <a:endParaRPr lang="en-US"/>
        </a:p>
      </dgm:t>
    </dgm:pt>
    <dgm:pt modelId="{47C4685E-EEF1-A447-A442-D07824D87D5F}" type="sibTrans" cxnId="{EF2609ED-1B1D-0F44-A96D-78C8399DB1A4}">
      <dgm:prSet/>
      <dgm:spPr/>
      <dgm:t>
        <a:bodyPr/>
        <a:lstStyle/>
        <a:p>
          <a:endParaRPr lang="en-US"/>
        </a:p>
      </dgm:t>
    </dgm:pt>
    <dgm:pt modelId="{2D274682-7E03-BB40-B189-BAF7D8715884}">
      <dgm:prSet/>
      <dgm:spPr>
        <a:solidFill>
          <a:srgbClr val="861B6D"/>
        </a:solidFill>
      </dgm:spPr>
      <dgm:t>
        <a:bodyPr/>
        <a:lstStyle/>
        <a:p>
          <a:pPr rtl="0"/>
          <a:r>
            <a:rPr lang="en-US" b="1" dirty="0"/>
            <a:t>Role of Funders</a:t>
          </a:r>
          <a:endParaRPr lang="en-US" dirty="0"/>
        </a:p>
      </dgm:t>
    </dgm:pt>
    <dgm:pt modelId="{CD95044B-1DC8-F946-93BF-B37DD120EC51}" type="parTrans" cxnId="{70F145E9-DB02-A549-B626-BD71710BB166}">
      <dgm:prSet/>
      <dgm:spPr/>
      <dgm:t>
        <a:bodyPr/>
        <a:lstStyle/>
        <a:p>
          <a:endParaRPr lang="en-US"/>
        </a:p>
      </dgm:t>
    </dgm:pt>
    <dgm:pt modelId="{AF7A07B4-BD77-544E-850D-EA7C635C261A}" type="sibTrans" cxnId="{70F145E9-DB02-A549-B626-BD71710BB166}">
      <dgm:prSet/>
      <dgm:spPr/>
      <dgm:t>
        <a:bodyPr/>
        <a:lstStyle/>
        <a:p>
          <a:endParaRPr lang="en-US"/>
        </a:p>
      </dgm:t>
    </dgm:pt>
    <dgm:pt modelId="{125AC022-F0E5-CA4E-B909-93D8D1E3FB52}">
      <dgm:prSet/>
      <dgm:spPr>
        <a:solidFill>
          <a:srgbClr val="861B6D"/>
        </a:solidFill>
      </dgm:spPr>
      <dgm:t>
        <a:bodyPr/>
        <a:lstStyle/>
        <a:p>
          <a:pPr rtl="0"/>
          <a:r>
            <a:rPr lang="en-US" b="1" dirty="0"/>
            <a:t>Increased Awareness of Services</a:t>
          </a:r>
          <a:endParaRPr lang="en-US" dirty="0"/>
        </a:p>
      </dgm:t>
    </dgm:pt>
    <dgm:pt modelId="{B3966904-1AF2-4B4C-AB03-911D2A46DF8C}" type="parTrans" cxnId="{71EAC9B3-9787-2E4E-89F3-4E7811F5CF12}">
      <dgm:prSet/>
      <dgm:spPr/>
      <dgm:t>
        <a:bodyPr/>
        <a:lstStyle/>
        <a:p>
          <a:endParaRPr lang="en-US"/>
        </a:p>
      </dgm:t>
    </dgm:pt>
    <dgm:pt modelId="{AD3B5EA4-5702-1946-BB92-591019C01E82}" type="sibTrans" cxnId="{71EAC9B3-9787-2E4E-89F3-4E7811F5CF12}">
      <dgm:prSet/>
      <dgm:spPr/>
      <dgm:t>
        <a:bodyPr/>
        <a:lstStyle/>
        <a:p>
          <a:endParaRPr lang="en-US"/>
        </a:p>
      </dgm:t>
    </dgm:pt>
    <dgm:pt modelId="{B8B8FD64-342C-9742-B410-E7A25BD97E58}">
      <dgm:prSet/>
      <dgm:spPr>
        <a:solidFill>
          <a:srgbClr val="861B6D"/>
        </a:solidFill>
      </dgm:spPr>
      <dgm:t>
        <a:bodyPr/>
        <a:lstStyle/>
        <a:p>
          <a:pPr rtl="0"/>
          <a:r>
            <a:rPr lang="en-US" b="1" dirty="0"/>
            <a:t>Capacity Building – Systems and Infrastructure</a:t>
          </a:r>
          <a:endParaRPr lang="en-US" dirty="0"/>
        </a:p>
      </dgm:t>
    </dgm:pt>
    <dgm:pt modelId="{C3C76503-4588-684B-B58E-070035D32E3E}" type="sibTrans" cxnId="{FA3C92C8-DADF-044D-A26A-11E5E1927514}">
      <dgm:prSet/>
      <dgm:spPr/>
      <dgm:t>
        <a:bodyPr/>
        <a:lstStyle/>
        <a:p>
          <a:endParaRPr lang="en-US"/>
        </a:p>
      </dgm:t>
    </dgm:pt>
    <dgm:pt modelId="{F868BF87-1461-7848-B8C9-A8AA28B73449}" type="parTrans" cxnId="{FA3C92C8-DADF-044D-A26A-11E5E1927514}">
      <dgm:prSet/>
      <dgm:spPr/>
      <dgm:t>
        <a:bodyPr/>
        <a:lstStyle/>
        <a:p>
          <a:endParaRPr lang="en-US"/>
        </a:p>
      </dgm:t>
    </dgm:pt>
    <dgm:pt modelId="{EBFE9989-7AEF-4540-9AF9-459FEAC33B94}" type="pres">
      <dgm:prSet presAssocID="{451C019D-EBA6-D745-A6DC-577DD20DC037}" presName="diagram" presStyleCnt="0">
        <dgm:presLayoutVars>
          <dgm:dir/>
          <dgm:resizeHandles val="exact"/>
        </dgm:presLayoutVars>
      </dgm:prSet>
      <dgm:spPr/>
    </dgm:pt>
    <dgm:pt modelId="{56351D2F-8537-4DC1-AC1C-22ABC34899BA}" type="pres">
      <dgm:prSet presAssocID="{FCD6C3CA-3C9A-9246-81B1-9E0B4EDE9F10}" presName="node" presStyleLbl="node1" presStyleIdx="0" presStyleCnt="5">
        <dgm:presLayoutVars>
          <dgm:bulletEnabled val="1"/>
        </dgm:presLayoutVars>
      </dgm:prSet>
      <dgm:spPr/>
    </dgm:pt>
    <dgm:pt modelId="{15F63C82-FB57-472A-9509-ADC7ADF8A0B4}" type="pres">
      <dgm:prSet presAssocID="{35AF5C8B-3D7F-524A-A4C2-C1990C835A69}" presName="sibTrans" presStyleCnt="0"/>
      <dgm:spPr/>
    </dgm:pt>
    <dgm:pt modelId="{828B77FD-F23D-496E-BDD9-89D70FA37EBB}" type="pres">
      <dgm:prSet presAssocID="{B8B8FD64-342C-9742-B410-E7A25BD97E58}" presName="node" presStyleLbl="node1" presStyleIdx="1" presStyleCnt="5">
        <dgm:presLayoutVars>
          <dgm:bulletEnabled val="1"/>
        </dgm:presLayoutVars>
      </dgm:prSet>
      <dgm:spPr/>
    </dgm:pt>
    <dgm:pt modelId="{78D67708-5810-4C0D-8B18-2B4E8AAD713C}" type="pres">
      <dgm:prSet presAssocID="{C3C76503-4588-684B-B58E-070035D32E3E}" presName="sibTrans" presStyleCnt="0"/>
      <dgm:spPr/>
    </dgm:pt>
    <dgm:pt modelId="{D495908E-BD9C-45D2-B26A-7804D0E4DF44}" type="pres">
      <dgm:prSet presAssocID="{09BD92C6-5F6A-6B48-BEDA-350E6BE9C090}" presName="node" presStyleLbl="node1" presStyleIdx="2" presStyleCnt="5">
        <dgm:presLayoutVars>
          <dgm:bulletEnabled val="1"/>
        </dgm:presLayoutVars>
      </dgm:prSet>
      <dgm:spPr/>
    </dgm:pt>
    <dgm:pt modelId="{4A342C3D-2E3B-4CEE-B8E6-647745A7438F}" type="pres">
      <dgm:prSet presAssocID="{47C4685E-EEF1-A447-A442-D07824D87D5F}" presName="sibTrans" presStyleCnt="0"/>
      <dgm:spPr/>
    </dgm:pt>
    <dgm:pt modelId="{1EC38BA2-BF7B-4B11-B941-722FBBDBE5AC}" type="pres">
      <dgm:prSet presAssocID="{2D274682-7E03-BB40-B189-BAF7D8715884}" presName="node" presStyleLbl="node1" presStyleIdx="3" presStyleCnt="5">
        <dgm:presLayoutVars>
          <dgm:bulletEnabled val="1"/>
        </dgm:presLayoutVars>
      </dgm:prSet>
      <dgm:spPr/>
    </dgm:pt>
    <dgm:pt modelId="{EDD7C060-B161-47F3-AA50-0FD90706B9E0}" type="pres">
      <dgm:prSet presAssocID="{AF7A07B4-BD77-544E-850D-EA7C635C261A}" presName="sibTrans" presStyleCnt="0"/>
      <dgm:spPr/>
    </dgm:pt>
    <dgm:pt modelId="{5596499C-53EE-4677-9A18-D7EDD47767C2}" type="pres">
      <dgm:prSet presAssocID="{125AC022-F0E5-CA4E-B909-93D8D1E3FB52}" presName="node" presStyleLbl="node1" presStyleIdx="4" presStyleCnt="5">
        <dgm:presLayoutVars>
          <dgm:bulletEnabled val="1"/>
        </dgm:presLayoutVars>
      </dgm:prSet>
      <dgm:spPr/>
    </dgm:pt>
  </dgm:ptLst>
  <dgm:cxnLst>
    <dgm:cxn modelId="{EF2609ED-1B1D-0F44-A96D-78C8399DB1A4}" srcId="{451C019D-EBA6-D745-A6DC-577DD20DC037}" destId="{09BD92C6-5F6A-6B48-BEDA-350E6BE9C090}" srcOrd="2" destOrd="0" parTransId="{369CF04B-2431-E441-A179-D41CC188138F}" sibTransId="{47C4685E-EEF1-A447-A442-D07824D87D5F}"/>
    <dgm:cxn modelId="{B5CDB030-A49D-4BC6-BF27-513C83DD8B95}" type="presOf" srcId="{125AC022-F0E5-CA4E-B909-93D8D1E3FB52}" destId="{5596499C-53EE-4677-9A18-D7EDD47767C2}" srcOrd="0" destOrd="0" presId="urn:microsoft.com/office/officeart/2005/8/layout/default"/>
    <dgm:cxn modelId="{FF38FAE7-ADA1-4555-B188-51FBB4C3FE8B}" type="presOf" srcId="{451C019D-EBA6-D745-A6DC-577DD20DC037}" destId="{EBFE9989-7AEF-4540-9AF9-459FEAC33B94}" srcOrd="0" destOrd="0" presId="urn:microsoft.com/office/officeart/2005/8/layout/default"/>
    <dgm:cxn modelId="{71EAC9B3-9787-2E4E-89F3-4E7811F5CF12}" srcId="{451C019D-EBA6-D745-A6DC-577DD20DC037}" destId="{125AC022-F0E5-CA4E-B909-93D8D1E3FB52}" srcOrd="4" destOrd="0" parTransId="{B3966904-1AF2-4B4C-AB03-911D2A46DF8C}" sibTransId="{AD3B5EA4-5702-1946-BB92-591019C01E82}"/>
    <dgm:cxn modelId="{A3BD535F-2503-4E2A-9727-C20AF9EA9F2D}" type="presOf" srcId="{B8B8FD64-342C-9742-B410-E7A25BD97E58}" destId="{828B77FD-F23D-496E-BDD9-89D70FA37EBB}" srcOrd="0" destOrd="0" presId="urn:microsoft.com/office/officeart/2005/8/layout/default"/>
    <dgm:cxn modelId="{5EDC3100-3B7A-4E42-817F-24328CAAE8F1}" type="presOf" srcId="{09BD92C6-5F6A-6B48-BEDA-350E6BE9C090}" destId="{D495908E-BD9C-45D2-B26A-7804D0E4DF44}" srcOrd="0" destOrd="0" presId="urn:microsoft.com/office/officeart/2005/8/layout/default"/>
    <dgm:cxn modelId="{70F145E9-DB02-A549-B626-BD71710BB166}" srcId="{451C019D-EBA6-D745-A6DC-577DD20DC037}" destId="{2D274682-7E03-BB40-B189-BAF7D8715884}" srcOrd="3" destOrd="0" parTransId="{CD95044B-1DC8-F946-93BF-B37DD120EC51}" sibTransId="{AF7A07B4-BD77-544E-850D-EA7C635C261A}"/>
    <dgm:cxn modelId="{C3B52759-D7C5-4964-9BDB-6A6E355D44A9}" type="presOf" srcId="{FCD6C3CA-3C9A-9246-81B1-9E0B4EDE9F10}" destId="{56351D2F-8537-4DC1-AC1C-22ABC34899BA}" srcOrd="0" destOrd="0" presId="urn:microsoft.com/office/officeart/2005/8/layout/default"/>
    <dgm:cxn modelId="{FA3C92C8-DADF-044D-A26A-11E5E1927514}" srcId="{451C019D-EBA6-D745-A6DC-577DD20DC037}" destId="{B8B8FD64-342C-9742-B410-E7A25BD97E58}" srcOrd="1" destOrd="0" parTransId="{F868BF87-1461-7848-B8C9-A8AA28B73449}" sibTransId="{C3C76503-4588-684B-B58E-070035D32E3E}"/>
    <dgm:cxn modelId="{C445F9EF-7222-AA42-A838-C4F78CB791DC}" srcId="{451C019D-EBA6-D745-A6DC-577DD20DC037}" destId="{FCD6C3CA-3C9A-9246-81B1-9E0B4EDE9F10}" srcOrd="0" destOrd="0" parTransId="{1BFF73F6-CCD8-C443-9D0B-5BFC3F303D7A}" sibTransId="{35AF5C8B-3D7F-524A-A4C2-C1990C835A69}"/>
    <dgm:cxn modelId="{5D9F6B6A-1D2C-4BEF-BEE9-7FB21535C9BA}" type="presOf" srcId="{2D274682-7E03-BB40-B189-BAF7D8715884}" destId="{1EC38BA2-BF7B-4B11-B941-722FBBDBE5AC}" srcOrd="0" destOrd="0" presId="urn:microsoft.com/office/officeart/2005/8/layout/default"/>
    <dgm:cxn modelId="{3B7037AA-A2C6-42C0-95DB-1989A9F6D2CB}" type="presParOf" srcId="{EBFE9989-7AEF-4540-9AF9-459FEAC33B94}" destId="{56351D2F-8537-4DC1-AC1C-22ABC34899BA}" srcOrd="0" destOrd="0" presId="urn:microsoft.com/office/officeart/2005/8/layout/default"/>
    <dgm:cxn modelId="{3783C8B1-69C8-4A62-837B-C27C205A52E9}" type="presParOf" srcId="{EBFE9989-7AEF-4540-9AF9-459FEAC33B94}" destId="{15F63C82-FB57-472A-9509-ADC7ADF8A0B4}" srcOrd="1" destOrd="0" presId="urn:microsoft.com/office/officeart/2005/8/layout/default"/>
    <dgm:cxn modelId="{E2AEA17D-1F93-41A1-B45F-2BAA388093BE}" type="presParOf" srcId="{EBFE9989-7AEF-4540-9AF9-459FEAC33B94}" destId="{828B77FD-F23D-496E-BDD9-89D70FA37EBB}" srcOrd="2" destOrd="0" presId="urn:microsoft.com/office/officeart/2005/8/layout/default"/>
    <dgm:cxn modelId="{C57543D1-C91C-47E9-A7FC-3175467FF2A6}" type="presParOf" srcId="{EBFE9989-7AEF-4540-9AF9-459FEAC33B94}" destId="{78D67708-5810-4C0D-8B18-2B4E8AAD713C}" srcOrd="3" destOrd="0" presId="urn:microsoft.com/office/officeart/2005/8/layout/default"/>
    <dgm:cxn modelId="{5E409F83-0F16-4C3D-AD00-F863F72A7BDE}" type="presParOf" srcId="{EBFE9989-7AEF-4540-9AF9-459FEAC33B94}" destId="{D495908E-BD9C-45D2-B26A-7804D0E4DF44}" srcOrd="4" destOrd="0" presId="urn:microsoft.com/office/officeart/2005/8/layout/default"/>
    <dgm:cxn modelId="{2DB1C308-C468-4918-86DF-36DA9FC02ABD}" type="presParOf" srcId="{EBFE9989-7AEF-4540-9AF9-459FEAC33B94}" destId="{4A342C3D-2E3B-4CEE-B8E6-647745A7438F}" srcOrd="5" destOrd="0" presId="urn:microsoft.com/office/officeart/2005/8/layout/default"/>
    <dgm:cxn modelId="{D68D0D7D-5869-410A-AF26-7D45900629AA}" type="presParOf" srcId="{EBFE9989-7AEF-4540-9AF9-459FEAC33B94}" destId="{1EC38BA2-BF7B-4B11-B941-722FBBDBE5AC}" srcOrd="6" destOrd="0" presId="urn:microsoft.com/office/officeart/2005/8/layout/default"/>
    <dgm:cxn modelId="{A720EEE8-E24E-4AD0-97E7-A1573319F525}" type="presParOf" srcId="{EBFE9989-7AEF-4540-9AF9-459FEAC33B94}" destId="{EDD7C060-B161-47F3-AA50-0FD90706B9E0}" srcOrd="7" destOrd="0" presId="urn:microsoft.com/office/officeart/2005/8/layout/default"/>
    <dgm:cxn modelId="{4AAF7332-09AC-4236-A43A-91F08A71228C}" type="presParOf" srcId="{EBFE9989-7AEF-4540-9AF9-459FEAC33B94}" destId="{5596499C-53EE-4677-9A18-D7EDD47767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9B8259-A1EC-FC47-AA64-D31626CE7C19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9AE82-6427-9845-858F-5E9AC4B03B3C}">
      <dgm:prSet custT="1"/>
      <dgm:spPr/>
      <dgm:t>
        <a:bodyPr/>
        <a:lstStyle/>
        <a:p>
          <a:pPr rtl="0"/>
          <a:r>
            <a:rPr lang="en-US" sz="2400" b="1" i="1" dirty="0"/>
            <a:t>Building Capacity</a:t>
          </a:r>
          <a:endParaRPr lang="en-US" sz="2800" dirty="0"/>
        </a:p>
      </dgm:t>
    </dgm:pt>
    <dgm:pt modelId="{654A0BE8-1457-3340-8F9C-80F88E4D4A63}" type="parTrans" cxnId="{6DA66AC7-5648-2249-9069-6B0886D84864}">
      <dgm:prSet/>
      <dgm:spPr/>
      <dgm:t>
        <a:bodyPr/>
        <a:lstStyle/>
        <a:p>
          <a:endParaRPr lang="en-US"/>
        </a:p>
      </dgm:t>
    </dgm:pt>
    <dgm:pt modelId="{9809A939-1112-D04F-8864-213C94D7CD7E}" type="sibTrans" cxnId="{6DA66AC7-5648-2249-9069-6B0886D8486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BD89B1AA-D2A8-FA47-BF1F-2D915EFD0851}">
      <dgm:prSet custT="1"/>
      <dgm:spPr/>
      <dgm:t>
        <a:bodyPr/>
        <a:lstStyle/>
        <a:p>
          <a:pPr rtl="0"/>
          <a:endParaRPr lang="en-US" sz="2400" b="1" i="1" dirty="0"/>
        </a:p>
        <a:p>
          <a:pPr rtl="0"/>
          <a:endParaRPr lang="en-US" sz="2400" b="1" i="1" dirty="0"/>
        </a:p>
        <a:p>
          <a:pPr rtl="0"/>
          <a:r>
            <a:rPr lang="en-US" sz="2400" b="1" i="1" dirty="0"/>
            <a:t>Aligning community resources to collectively address complex social issues</a:t>
          </a:r>
        </a:p>
        <a:p>
          <a:pPr rtl="0"/>
          <a:endParaRPr lang="en-US" sz="2400" b="1" i="1" dirty="0"/>
        </a:p>
        <a:p>
          <a:pPr rtl="0"/>
          <a:endParaRPr lang="en-US" sz="2400" b="1" i="1" dirty="0"/>
        </a:p>
      </dgm:t>
    </dgm:pt>
    <dgm:pt modelId="{23C386CD-772A-9049-9317-D78CA6BCFFB0}" type="parTrans" cxnId="{BED18A48-10E8-1E4D-AD89-AB01123DC956}">
      <dgm:prSet/>
      <dgm:spPr/>
      <dgm:t>
        <a:bodyPr/>
        <a:lstStyle/>
        <a:p>
          <a:endParaRPr lang="en-US"/>
        </a:p>
      </dgm:t>
    </dgm:pt>
    <dgm:pt modelId="{6AD32D09-63E0-9F4C-8D26-37B11EAD8475}" type="sibTrans" cxnId="{BED18A48-10E8-1E4D-AD89-AB01123DC95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88B7FF3F-7553-6B40-A041-676706CE7466}">
      <dgm:prSet custT="1"/>
      <dgm:spPr/>
      <dgm:t>
        <a:bodyPr/>
        <a:lstStyle/>
        <a:p>
          <a:pPr rtl="0"/>
          <a:r>
            <a:rPr lang="en-US" sz="2400" b="1" i="1" dirty="0"/>
            <a:t>Informing Donor  and Funder Resource Investments </a:t>
          </a:r>
        </a:p>
      </dgm:t>
    </dgm:pt>
    <dgm:pt modelId="{0AC18281-A13E-AA4F-824A-4C9E064DBCBD}" type="sibTrans" cxnId="{8B6872DC-7824-0046-9C97-4AF5FCCEDF4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BCE41AA8-8946-8F48-B60F-941978243CDD}" type="parTrans" cxnId="{8B6872DC-7824-0046-9C97-4AF5FCCEDF43}">
      <dgm:prSet/>
      <dgm:spPr/>
      <dgm:t>
        <a:bodyPr/>
        <a:lstStyle/>
        <a:p>
          <a:endParaRPr lang="en-US"/>
        </a:p>
      </dgm:t>
    </dgm:pt>
    <dgm:pt modelId="{8C301879-C837-A546-9337-E1F55ABF454F}" type="pres">
      <dgm:prSet presAssocID="{339B8259-A1EC-FC47-AA64-D31626CE7C19}" presName="Name0" presStyleCnt="0">
        <dgm:presLayoutVars>
          <dgm:chMax val="8"/>
          <dgm:chPref val="8"/>
          <dgm:dir/>
        </dgm:presLayoutVars>
      </dgm:prSet>
      <dgm:spPr/>
    </dgm:pt>
    <dgm:pt modelId="{71E54E74-C34E-C042-9396-61027820712C}" type="pres">
      <dgm:prSet presAssocID="{4F79AE82-6427-9845-858F-5E9AC4B03B3C}" presName="parent_text_1" presStyleLbl="revTx" presStyleIdx="0" presStyleCnt="3" custLinFactNeighborX="-7056" custLinFactNeighborY="-26453">
        <dgm:presLayoutVars>
          <dgm:chMax val="0"/>
          <dgm:chPref val="0"/>
          <dgm:bulletEnabled val="1"/>
        </dgm:presLayoutVars>
      </dgm:prSet>
      <dgm:spPr/>
    </dgm:pt>
    <dgm:pt modelId="{F93911B6-127F-C74E-86F8-0C514CCBE4CB}" type="pres">
      <dgm:prSet presAssocID="{4F79AE82-6427-9845-858F-5E9AC4B03B3C}" presName="image_accent_1" presStyleCnt="0"/>
      <dgm:spPr/>
    </dgm:pt>
    <dgm:pt modelId="{10B83DAB-B4F9-C642-BFD0-233B36F99897}" type="pres">
      <dgm:prSet presAssocID="{4F79AE82-6427-9845-858F-5E9AC4B03B3C}" presName="imageAccentRepeatNode" presStyleLbl="alignNode1" presStyleIdx="0" presStyleCnt="6" custLinFactNeighborX="-24296" custLinFactNeighborY="-2289"/>
      <dgm:spPr>
        <a:solidFill>
          <a:srgbClr val="861B6D"/>
        </a:solidFill>
      </dgm:spPr>
    </dgm:pt>
    <dgm:pt modelId="{418AEF99-4833-7B4F-85FF-5B7C920D45C6}" type="pres">
      <dgm:prSet presAssocID="{4F79AE82-6427-9845-858F-5E9AC4B03B3C}" presName="accent_1" presStyleLbl="alignNode1" presStyleIdx="1" presStyleCnt="6"/>
      <dgm:spPr>
        <a:solidFill>
          <a:srgbClr val="861B6D"/>
        </a:solidFill>
      </dgm:spPr>
    </dgm:pt>
    <dgm:pt modelId="{0059CE6A-EC5E-D746-8E3B-10119AF6C01E}" type="pres">
      <dgm:prSet presAssocID="{9809A939-1112-D04F-8864-213C94D7CD7E}" presName="image_1" presStyleCnt="0"/>
      <dgm:spPr/>
    </dgm:pt>
    <dgm:pt modelId="{E09D9C37-B403-0845-8EE4-B52AE36FC459}" type="pres">
      <dgm:prSet presAssocID="{9809A939-1112-D04F-8864-213C94D7CD7E}" presName="imageRepeatNode" presStyleLbl="fgImgPlace1" presStyleIdx="0" presStyleCnt="3" custLinFactNeighborX="-26280" custLinFactNeighborY="-2447"/>
      <dgm:spPr/>
    </dgm:pt>
    <dgm:pt modelId="{D5D8D646-C407-7B43-8FE4-5E8FB04D54C6}" type="pres">
      <dgm:prSet presAssocID="{88B7FF3F-7553-6B40-A041-676706CE7466}" presName="parent_text_2" presStyleLbl="revTx" presStyleIdx="1" presStyleCnt="3" custScaleX="89576" custScaleY="168115" custLinFactY="8262" custLinFactNeighborX="12157" custLinFactNeighborY="100000">
        <dgm:presLayoutVars>
          <dgm:chMax val="0"/>
          <dgm:chPref val="0"/>
          <dgm:bulletEnabled val="1"/>
        </dgm:presLayoutVars>
      </dgm:prSet>
      <dgm:spPr/>
    </dgm:pt>
    <dgm:pt modelId="{A35CEB6E-F1F2-F34C-95ED-AAD48BA23280}" type="pres">
      <dgm:prSet presAssocID="{88B7FF3F-7553-6B40-A041-676706CE7466}" presName="image_accent_2" presStyleCnt="0"/>
      <dgm:spPr/>
    </dgm:pt>
    <dgm:pt modelId="{F961C516-746C-D54D-8811-1825D5DC7224}" type="pres">
      <dgm:prSet presAssocID="{88B7FF3F-7553-6B40-A041-676706CE7466}" presName="imageAccentRepeatNode" presStyleLbl="alignNode1" presStyleIdx="2" presStyleCnt="6" custScaleX="131906" custScaleY="129470" custLinFactNeighborX="35840" custLinFactNeighborY="11207"/>
      <dgm:spPr>
        <a:solidFill>
          <a:srgbClr val="861B6D"/>
        </a:solidFill>
      </dgm:spPr>
    </dgm:pt>
    <dgm:pt modelId="{D4132274-47DA-B74E-989E-FD97924B9A1A}" type="pres">
      <dgm:prSet presAssocID="{0AC18281-A13E-AA4F-824A-4C9E064DBCBD}" presName="image_2" presStyleCnt="0"/>
      <dgm:spPr/>
    </dgm:pt>
    <dgm:pt modelId="{EC447F88-BF2D-5440-8804-E662BAF50AF5}" type="pres">
      <dgm:prSet presAssocID="{0AC18281-A13E-AA4F-824A-4C9E064DBCBD}" presName="imageRepeatNode" presStyleLbl="fgImgPlace1" presStyleIdx="1" presStyleCnt="3" custScaleX="132814" custScaleY="129967" custLinFactNeighborX="40640" custLinFactNeighborY="12666"/>
      <dgm:spPr/>
    </dgm:pt>
    <dgm:pt modelId="{6D2F6811-8302-0B41-BE92-75616AF427CF}" type="pres">
      <dgm:prSet presAssocID="{BD89B1AA-D2A8-FA47-BF1F-2D915EFD0851}" presName="image_accent_3" presStyleCnt="0"/>
      <dgm:spPr/>
    </dgm:pt>
    <dgm:pt modelId="{0154BB36-9165-0A41-85B1-DD385E3A502A}" type="pres">
      <dgm:prSet presAssocID="{BD89B1AA-D2A8-FA47-BF1F-2D915EFD0851}" presName="imageAccentRepeatNode" presStyleLbl="alignNode1" presStyleIdx="3" presStyleCnt="6" custLinFactNeighborX="-97" custLinFactNeighborY="-2191"/>
      <dgm:spPr>
        <a:solidFill>
          <a:srgbClr val="861B6D"/>
        </a:solidFill>
      </dgm:spPr>
    </dgm:pt>
    <dgm:pt modelId="{B719EA8F-A495-514E-88B3-2C354FF152FF}" type="pres">
      <dgm:prSet presAssocID="{BD89B1AA-D2A8-FA47-BF1F-2D915EFD0851}" presName="parent_text_3" presStyleLbl="revTx" presStyleIdx="2" presStyleCnt="3" custScaleY="222198" custLinFactNeighborX="5420" custLinFactNeighborY="-53460">
        <dgm:presLayoutVars>
          <dgm:chMax val="0"/>
          <dgm:chPref val="0"/>
          <dgm:bulletEnabled val="1"/>
        </dgm:presLayoutVars>
      </dgm:prSet>
      <dgm:spPr/>
    </dgm:pt>
    <dgm:pt modelId="{8BB9CB7A-F152-6D4A-B8CE-5416570C3F5B}" type="pres">
      <dgm:prSet presAssocID="{BD89B1AA-D2A8-FA47-BF1F-2D915EFD0851}" presName="accent_2" presStyleLbl="alignNode1" presStyleIdx="4" presStyleCnt="6" custLinFactX="-401785" custLinFactY="143595" custLinFactNeighborX="-500000" custLinFactNeighborY="200000"/>
      <dgm:spPr>
        <a:solidFill>
          <a:srgbClr val="861B6D"/>
        </a:solidFill>
      </dgm:spPr>
    </dgm:pt>
    <dgm:pt modelId="{8947090E-6277-8F49-A50B-B229732377FB}" type="pres">
      <dgm:prSet presAssocID="{BD89B1AA-D2A8-FA47-BF1F-2D915EFD0851}" presName="accent_3" presStyleLbl="alignNode1" presStyleIdx="5" presStyleCnt="6" custLinFactX="82541" custLinFactY="-100000" custLinFactNeighborX="100000" custLinFactNeighborY="-159661"/>
      <dgm:spPr>
        <a:solidFill>
          <a:srgbClr val="861B6D"/>
        </a:solidFill>
      </dgm:spPr>
    </dgm:pt>
    <dgm:pt modelId="{4F25F441-2311-264A-9900-C053F14CABC6}" type="pres">
      <dgm:prSet presAssocID="{6AD32D09-63E0-9F4C-8D26-37B11EAD8475}" presName="image_3" presStyleCnt="0"/>
      <dgm:spPr/>
    </dgm:pt>
    <dgm:pt modelId="{596E0ADF-A514-4041-AD9A-9E1D70A1BD22}" type="pres">
      <dgm:prSet presAssocID="{6AD32D09-63E0-9F4C-8D26-37B11EAD8475}" presName="imageRepeatNode" presStyleLbl="fgImgPlace1" presStyleIdx="2" presStyleCnt="3"/>
      <dgm:spPr/>
    </dgm:pt>
  </dgm:ptLst>
  <dgm:cxnLst>
    <dgm:cxn modelId="{C70D32B7-7B6B-9C4E-AEFF-4670FDD85C8E}" type="presOf" srcId="{88B7FF3F-7553-6B40-A041-676706CE7466}" destId="{D5D8D646-C407-7B43-8FE4-5E8FB04D54C6}" srcOrd="0" destOrd="0" presId="urn:microsoft.com/office/officeart/2008/layout/BubblePictureList"/>
    <dgm:cxn modelId="{39ADC881-5EED-224F-9C9F-4A70B0E521DC}" type="presOf" srcId="{6AD32D09-63E0-9F4C-8D26-37B11EAD8475}" destId="{596E0ADF-A514-4041-AD9A-9E1D70A1BD22}" srcOrd="0" destOrd="0" presId="urn:microsoft.com/office/officeart/2008/layout/BubblePictureList"/>
    <dgm:cxn modelId="{BED18A48-10E8-1E4D-AD89-AB01123DC956}" srcId="{339B8259-A1EC-FC47-AA64-D31626CE7C19}" destId="{BD89B1AA-D2A8-FA47-BF1F-2D915EFD0851}" srcOrd="2" destOrd="0" parTransId="{23C386CD-772A-9049-9317-D78CA6BCFFB0}" sibTransId="{6AD32D09-63E0-9F4C-8D26-37B11EAD8475}"/>
    <dgm:cxn modelId="{417F2870-30BF-0046-BEAF-78E622D6D969}" type="presOf" srcId="{BD89B1AA-D2A8-FA47-BF1F-2D915EFD0851}" destId="{B719EA8F-A495-514E-88B3-2C354FF152FF}" srcOrd="0" destOrd="0" presId="urn:microsoft.com/office/officeart/2008/layout/BubblePictureList"/>
    <dgm:cxn modelId="{4119F21B-E153-8842-A07B-4A23815B8E8A}" type="presOf" srcId="{4F79AE82-6427-9845-858F-5E9AC4B03B3C}" destId="{71E54E74-C34E-C042-9396-61027820712C}" srcOrd="0" destOrd="0" presId="urn:microsoft.com/office/officeart/2008/layout/BubblePictureList"/>
    <dgm:cxn modelId="{8B6872DC-7824-0046-9C97-4AF5FCCEDF43}" srcId="{339B8259-A1EC-FC47-AA64-D31626CE7C19}" destId="{88B7FF3F-7553-6B40-A041-676706CE7466}" srcOrd="1" destOrd="0" parTransId="{BCE41AA8-8946-8F48-B60F-941978243CDD}" sibTransId="{0AC18281-A13E-AA4F-824A-4C9E064DBCBD}"/>
    <dgm:cxn modelId="{0C2B9321-D51E-A94F-9B21-17A03CAA6341}" type="presOf" srcId="{339B8259-A1EC-FC47-AA64-D31626CE7C19}" destId="{8C301879-C837-A546-9337-E1F55ABF454F}" srcOrd="0" destOrd="0" presId="urn:microsoft.com/office/officeart/2008/layout/BubblePictureList"/>
    <dgm:cxn modelId="{E2FE8841-82A2-5B48-ABA6-5E1B17773391}" type="presOf" srcId="{0AC18281-A13E-AA4F-824A-4C9E064DBCBD}" destId="{EC447F88-BF2D-5440-8804-E662BAF50AF5}" srcOrd="0" destOrd="0" presId="urn:microsoft.com/office/officeart/2008/layout/BubblePictureList"/>
    <dgm:cxn modelId="{6DA66AC7-5648-2249-9069-6B0886D84864}" srcId="{339B8259-A1EC-FC47-AA64-D31626CE7C19}" destId="{4F79AE82-6427-9845-858F-5E9AC4B03B3C}" srcOrd="0" destOrd="0" parTransId="{654A0BE8-1457-3340-8F9C-80F88E4D4A63}" sibTransId="{9809A939-1112-D04F-8864-213C94D7CD7E}"/>
    <dgm:cxn modelId="{24E97DF7-29FB-134F-9C79-1B81AF2705FD}" type="presOf" srcId="{9809A939-1112-D04F-8864-213C94D7CD7E}" destId="{E09D9C37-B403-0845-8EE4-B52AE36FC459}" srcOrd="0" destOrd="0" presId="urn:microsoft.com/office/officeart/2008/layout/BubblePictureList"/>
    <dgm:cxn modelId="{557A13F9-F6C0-0940-8DB3-A1BD6A82825B}" type="presParOf" srcId="{8C301879-C837-A546-9337-E1F55ABF454F}" destId="{71E54E74-C34E-C042-9396-61027820712C}" srcOrd="0" destOrd="0" presId="urn:microsoft.com/office/officeart/2008/layout/BubblePictureList"/>
    <dgm:cxn modelId="{DB042638-7843-7145-AD84-C2176B7D1278}" type="presParOf" srcId="{8C301879-C837-A546-9337-E1F55ABF454F}" destId="{F93911B6-127F-C74E-86F8-0C514CCBE4CB}" srcOrd="1" destOrd="0" presId="urn:microsoft.com/office/officeart/2008/layout/BubblePictureList"/>
    <dgm:cxn modelId="{CA63288D-EA45-344A-BFE2-2F7082111C36}" type="presParOf" srcId="{F93911B6-127F-C74E-86F8-0C514CCBE4CB}" destId="{10B83DAB-B4F9-C642-BFD0-233B36F99897}" srcOrd="0" destOrd="0" presId="urn:microsoft.com/office/officeart/2008/layout/BubblePictureList"/>
    <dgm:cxn modelId="{46645E47-670D-2442-A1E6-827B362D1B3C}" type="presParOf" srcId="{8C301879-C837-A546-9337-E1F55ABF454F}" destId="{418AEF99-4833-7B4F-85FF-5B7C920D45C6}" srcOrd="2" destOrd="0" presId="urn:microsoft.com/office/officeart/2008/layout/BubblePictureList"/>
    <dgm:cxn modelId="{E956F8E6-FD42-1849-ABAC-0F065706A44A}" type="presParOf" srcId="{8C301879-C837-A546-9337-E1F55ABF454F}" destId="{0059CE6A-EC5E-D746-8E3B-10119AF6C01E}" srcOrd="3" destOrd="0" presId="urn:microsoft.com/office/officeart/2008/layout/BubblePictureList"/>
    <dgm:cxn modelId="{914EAB98-0DCB-BC40-B6EF-AE5672D65A36}" type="presParOf" srcId="{0059CE6A-EC5E-D746-8E3B-10119AF6C01E}" destId="{E09D9C37-B403-0845-8EE4-B52AE36FC459}" srcOrd="0" destOrd="0" presId="urn:microsoft.com/office/officeart/2008/layout/BubblePictureList"/>
    <dgm:cxn modelId="{5A976171-90F3-7144-93CB-E77333F9230A}" type="presParOf" srcId="{8C301879-C837-A546-9337-E1F55ABF454F}" destId="{D5D8D646-C407-7B43-8FE4-5E8FB04D54C6}" srcOrd="4" destOrd="0" presId="urn:microsoft.com/office/officeart/2008/layout/BubblePictureList"/>
    <dgm:cxn modelId="{5E77E5AD-BC9F-744D-9D1A-6C74860BDFE5}" type="presParOf" srcId="{8C301879-C837-A546-9337-E1F55ABF454F}" destId="{A35CEB6E-F1F2-F34C-95ED-AAD48BA23280}" srcOrd="5" destOrd="0" presId="urn:microsoft.com/office/officeart/2008/layout/BubblePictureList"/>
    <dgm:cxn modelId="{EEF2C527-DB76-6D4E-B221-3A9B95EC66CB}" type="presParOf" srcId="{A35CEB6E-F1F2-F34C-95ED-AAD48BA23280}" destId="{F961C516-746C-D54D-8811-1825D5DC7224}" srcOrd="0" destOrd="0" presId="urn:microsoft.com/office/officeart/2008/layout/BubblePictureList"/>
    <dgm:cxn modelId="{A83EC786-408E-3546-B6B0-EFFE1FC0DDE4}" type="presParOf" srcId="{8C301879-C837-A546-9337-E1F55ABF454F}" destId="{D4132274-47DA-B74E-989E-FD97924B9A1A}" srcOrd="6" destOrd="0" presId="urn:microsoft.com/office/officeart/2008/layout/BubblePictureList"/>
    <dgm:cxn modelId="{4EC04E2F-5EB1-1042-888D-D821473A55DD}" type="presParOf" srcId="{D4132274-47DA-B74E-989E-FD97924B9A1A}" destId="{EC447F88-BF2D-5440-8804-E662BAF50AF5}" srcOrd="0" destOrd="0" presId="urn:microsoft.com/office/officeart/2008/layout/BubblePictureList"/>
    <dgm:cxn modelId="{38C8B93E-7C00-6F4E-A0C5-F205DA669AC3}" type="presParOf" srcId="{8C301879-C837-A546-9337-E1F55ABF454F}" destId="{6D2F6811-8302-0B41-BE92-75616AF427CF}" srcOrd="7" destOrd="0" presId="urn:microsoft.com/office/officeart/2008/layout/BubblePictureList"/>
    <dgm:cxn modelId="{16AC1254-5D38-3E46-9819-9CD3930E0D6B}" type="presParOf" srcId="{6D2F6811-8302-0B41-BE92-75616AF427CF}" destId="{0154BB36-9165-0A41-85B1-DD385E3A502A}" srcOrd="0" destOrd="0" presId="urn:microsoft.com/office/officeart/2008/layout/BubblePictureList"/>
    <dgm:cxn modelId="{FF494CF5-B725-2949-9AF1-74C5D803ECDD}" type="presParOf" srcId="{8C301879-C837-A546-9337-E1F55ABF454F}" destId="{B719EA8F-A495-514E-88B3-2C354FF152FF}" srcOrd="8" destOrd="0" presId="urn:microsoft.com/office/officeart/2008/layout/BubblePictureList"/>
    <dgm:cxn modelId="{868826BD-55D2-834E-94E9-4A33CB5BCE61}" type="presParOf" srcId="{8C301879-C837-A546-9337-E1F55ABF454F}" destId="{8BB9CB7A-F152-6D4A-B8CE-5416570C3F5B}" srcOrd="9" destOrd="0" presId="urn:microsoft.com/office/officeart/2008/layout/BubblePictureList"/>
    <dgm:cxn modelId="{3B1E4D94-A9B1-194E-942A-65039259B6F4}" type="presParOf" srcId="{8C301879-C837-A546-9337-E1F55ABF454F}" destId="{8947090E-6277-8F49-A50B-B229732377FB}" srcOrd="10" destOrd="0" presId="urn:microsoft.com/office/officeart/2008/layout/BubblePictureList"/>
    <dgm:cxn modelId="{EA73D6B4-55D2-2746-9150-1E040A11AA97}" type="presParOf" srcId="{8C301879-C837-A546-9337-E1F55ABF454F}" destId="{4F25F441-2311-264A-9900-C053F14CABC6}" srcOrd="11" destOrd="0" presId="urn:microsoft.com/office/officeart/2008/layout/BubblePictureList"/>
    <dgm:cxn modelId="{918D563F-DC6A-C346-B887-967123E885B0}" type="presParOf" srcId="{4F25F441-2311-264A-9900-C053F14CABC6}" destId="{596E0ADF-A514-4041-AD9A-9E1D70A1BD22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75DB8A-3003-44DB-8DDB-E25ECD9D504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45E69-66F6-4764-9E0F-32DE3E2BE1AB}">
      <dgm:prSet phldrT="[Text]"/>
      <dgm:spPr/>
      <dgm:t>
        <a:bodyPr/>
        <a:lstStyle/>
        <a:p>
          <a:r>
            <a:rPr lang="en-US" b="1" dirty="0"/>
            <a:t>Improve agency access to existing capacity building resources to strengthen their ability to deliver on their mission</a:t>
          </a:r>
        </a:p>
      </dgm:t>
    </dgm:pt>
    <dgm:pt modelId="{11C07BC6-6B63-419F-8EB8-C397D87FB322}" type="parTrans" cxnId="{10ABF4AC-4F63-4067-8B86-45DA9003A56D}">
      <dgm:prSet/>
      <dgm:spPr/>
      <dgm:t>
        <a:bodyPr/>
        <a:lstStyle/>
        <a:p>
          <a:endParaRPr lang="en-US"/>
        </a:p>
      </dgm:t>
    </dgm:pt>
    <dgm:pt modelId="{C40F2C86-1C8E-41CD-8441-6189CF529C89}" type="sibTrans" cxnId="{10ABF4AC-4F63-4067-8B86-45DA9003A56D}">
      <dgm:prSet/>
      <dgm:spPr/>
      <dgm:t>
        <a:bodyPr/>
        <a:lstStyle/>
        <a:p>
          <a:endParaRPr lang="en-US"/>
        </a:p>
      </dgm:t>
    </dgm:pt>
    <dgm:pt modelId="{615096ED-0ACD-4AD8-B36B-7BECC47FFDD2}">
      <dgm:prSet phldrT="[Text]"/>
      <dgm:spPr/>
      <dgm:t>
        <a:bodyPr/>
        <a:lstStyle/>
        <a:p>
          <a:r>
            <a:rPr lang="en-US" b="1" dirty="0"/>
            <a:t>Build understanding of Collective Impact and engage community on specific issues</a:t>
          </a:r>
        </a:p>
      </dgm:t>
    </dgm:pt>
    <dgm:pt modelId="{671F8FE4-5DA8-4529-ACE3-590DBD07794F}" type="parTrans" cxnId="{B2EF3878-6366-4441-BDA5-91D30D3A4A7E}">
      <dgm:prSet/>
      <dgm:spPr/>
      <dgm:t>
        <a:bodyPr/>
        <a:lstStyle/>
        <a:p>
          <a:endParaRPr lang="en-US"/>
        </a:p>
      </dgm:t>
    </dgm:pt>
    <dgm:pt modelId="{E4F407EE-C0BE-4771-BEB9-AC6F5F5E7A22}" type="sibTrans" cxnId="{B2EF3878-6366-4441-BDA5-91D30D3A4A7E}">
      <dgm:prSet/>
      <dgm:spPr/>
      <dgm:t>
        <a:bodyPr/>
        <a:lstStyle/>
        <a:p>
          <a:endParaRPr lang="en-US"/>
        </a:p>
      </dgm:t>
    </dgm:pt>
    <dgm:pt modelId="{093F6A20-BA17-4EB2-BFED-37057F127897}">
      <dgm:prSet phldrT="[Text]"/>
      <dgm:spPr/>
      <dgm:t>
        <a:bodyPr/>
        <a:lstStyle/>
        <a:p>
          <a:r>
            <a:rPr lang="en-US" b="1" dirty="0"/>
            <a:t>Funders collaborate to assess common funding priorities and opportunities for joint planning</a:t>
          </a:r>
        </a:p>
      </dgm:t>
    </dgm:pt>
    <dgm:pt modelId="{9D9439BE-D6B2-4CA9-B119-41E8FBD6DDB9}" type="parTrans" cxnId="{02A71208-219B-4998-81D5-3CD40F88CC4C}">
      <dgm:prSet/>
      <dgm:spPr/>
      <dgm:t>
        <a:bodyPr/>
        <a:lstStyle/>
        <a:p>
          <a:endParaRPr lang="en-US"/>
        </a:p>
      </dgm:t>
    </dgm:pt>
    <dgm:pt modelId="{9FFD4FBB-1AFF-4188-AF73-32CD1ECB5BE8}" type="sibTrans" cxnId="{02A71208-219B-4998-81D5-3CD40F88CC4C}">
      <dgm:prSet/>
      <dgm:spPr/>
      <dgm:t>
        <a:bodyPr/>
        <a:lstStyle/>
        <a:p>
          <a:endParaRPr lang="en-US"/>
        </a:p>
      </dgm:t>
    </dgm:pt>
    <dgm:pt modelId="{D4E9516B-6E34-46DA-8CEF-82AEEB10714A}" type="pres">
      <dgm:prSet presAssocID="{A575DB8A-3003-44DB-8DDB-E25ECD9D5045}" presName="Name0" presStyleCnt="0">
        <dgm:presLayoutVars>
          <dgm:dir/>
          <dgm:resizeHandles val="exact"/>
        </dgm:presLayoutVars>
      </dgm:prSet>
      <dgm:spPr/>
    </dgm:pt>
    <dgm:pt modelId="{BC6BA33C-AC3E-48BD-8909-02EE9C1E6B17}" type="pres">
      <dgm:prSet presAssocID="{2C145E69-66F6-4764-9E0F-32DE3E2BE1AB}" presName="composite" presStyleCnt="0"/>
      <dgm:spPr/>
    </dgm:pt>
    <dgm:pt modelId="{592F8EFB-EB44-4260-9D10-BC68BEAC1F66}" type="pres">
      <dgm:prSet presAssocID="{2C145E69-66F6-4764-9E0F-32DE3E2BE1AB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43A3D39-7EBE-40D0-953B-9624E8FFBA32}" type="pres">
      <dgm:prSet presAssocID="{2C145E69-66F6-4764-9E0F-32DE3E2BE1AB}" presName="wedgeRectCallout1" presStyleLbl="node1" presStyleIdx="0" presStyleCnt="3" custScaleX="112360" custScaleY="119461">
        <dgm:presLayoutVars>
          <dgm:bulletEnabled val="1"/>
        </dgm:presLayoutVars>
      </dgm:prSet>
      <dgm:spPr/>
    </dgm:pt>
    <dgm:pt modelId="{36FBC977-1F1B-4448-AAC3-F9DA8C540AF4}" type="pres">
      <dgm:prSet presAssocID="{C40F2C86-1C8E-41CD-8441-6189CF529C89}" presName="sibTrans" presStyleCnt="0"/>
      <dgm:spPr/>
    </dgm:pt>
    <dgm:pt modelId="{33D1FB8F-C208-4C0E-872F-F59825C53DAF}" type="pres">
      <dgm:prSet presAssocID="{615096ED-0ACD-4AD8-B36B-7BECC47FFDD2}" presName="composite" presStyleCnt="0"/>
      <dgm:spPr/>
    </dgm:pt>
    <dgm:pt modelId="{0589F6C5-8759-4CEA-898F-9C599BE181F0}" type="pres">
      <dgm:prSet presAssocID="{615096ED-0ACD-4AD8-B36B-7BECC47FFDD2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</dgm:pt>
    <dgm:pt modelId="{DE0170B5-12C0-461F-A557-7DCD7D37BB41}" type="pres">
      <dgm:prSet presAssocID="{615096ED-0ACD-4AD8-B36B-7BECC47FFDD2}" presName="wedgeRectCallout1" presStyleLbl="node1" presStyleIdx="1" presStyleCnt="3" custScaleX="113356" custScaleY="112533">
        <dgm:presLayoutVars>
          <dgm:bulletEnabled val="1"/>
        </dgm:presLayoutVars>
      </dgm:prSet>
      <dgm:spPr/>
    </dgm:pt>
    <dgm:pt modelId="{45483F43-1F2A-48D3-8585-681F94BE5CA7}" type="pres">
      <dgm:prSet presAssocID="{E4F407EE-C0BE-4771-BEB9-AC6F5F5E7A22}" presName="sibTrans" presStyleCnt="0"/>
      <dgm:spPr/>
    </dgm:pt>
    <dgm:pt modelId="{5A5401A4-0DDC-4EB6-869C-5358F6061F3D}" type="pres">
      <dgm:prSet presAssocID="{093F6A20-BA17-4EB2-BFED-37057F127897}" presName="composite" presStyleCnt="0"/>
      <dgm:spPr/>
    </dgm:pt>
    <dgm:pt modelId="{E6D81269-206D-4493-BB1A-554480B7AE7A}" type="pres">
      <dgm:prSet presAssocID="{093F6A20-BA17-4EB2-BFED-37057F127897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F800E892-7F66-4F6B-A81B-DABA55D1E856}" type="pres">
      <dgm:prSet presAssocID="{093F6A20-BA17-4EB2-BFED-37057F127897}" presName="wedgeRectCallout1" presStyleLbl="node1" presStyleIdx="2" presStyleCnt="3" custScaleX="116211" custScaleY="117708">
        <dgm:presLayoutVars>
          <dgm:bulletEnabled val="1"/>
        </dgm:presLayoutVars>
      </dgm:prSet>
      <dgm:spPr/>
    </dgm:pt>
  </dgm:ptLst>
  <dgm:cxnLst>
    <dgm:cxn modelId="{10ABF4AC-4F63-4067-8B86-45DA9003A56D}" srcId="{A575DB8A-3003-44DB-8DDB-E25ECD9D5045}" destId="{2C145E69-66F6-4764-9E0F-32DE3E2BE1AB}" srcOrd="0" destOrd="0" parTransId="{11C07BC6-6B63-419F-8EB8-C397D87FB322}" sibTransId="{C40F2C86-1C8E-41CD-8441-6189CF529C89}"/>
    <dgm:cxn modelId="{DE374D5A-8F75-48ED-9C38-8B51429E56D8}" type="presOf" srcId="{093F6A20-BA17-4EB2-BFED-37057F127897}" destId="{F800E892-7F66-4F6B-A81B-DABA55D1E856}" srcOrd="0" destOrd="0" presId="urn:microsoft.com/office/officeart/2008/layout/BendingPictureCaptionList"/>
    <dgm:cxn modelId="{C2E111CA-8C15-45D4-B5E3-E8F82B3FF161}" type="presOf" srcId="{2C145E69-66F6-4764-9E0F-32DE3E2BE1AB}" destId="{F43A3D39-7EBE-40D0-953B-9624E8FFBA32}" srcOrd="0" destOrd="0" presId="urn:microsoft.com/office/officeart/2008/layout/BendingPictureCaptionList"/>
    <dgm:cxn modelId="{B2EF3878-6366-4441-BDA5-91D30D3A4A7E}" srcId="{A575DB8A-3003-44DB-8DDB-E25ECD9D5045}" destId="{615096ED-0ACD-4AD8-B36B-7BECC47FFDD2}" srcOrd="1" destOrd="0" parTransId="{671F8FE4-5DA8-4529-ACE3-590DBD07794F}" sibTransId="{E4F407EE-C0BE-4771-BEB9-AC6F5F5E7A22}"/>
    <dgm:cxn modelId="{767087BE-0330-4907-8ABB-812697744D82}" type="presOf" srcId="{A575DB8A-3003-44DB-8DDB-E25ECD9D5045}" destId="{D4E9516B-6E34-46DA-8CEF-82AEEB10714A}" srcOrd="0" destOrd="0" presId="urn:microsoft.com/office/officeart/2008/layout/BendingPictureCaptionList"/>
    <dgm:cxn modelId="{02A71208-219B-4998-81D5-3CD40F88CC4C}" srcId="{A575DB8A-3003-44DB-8DDB-E25ECD9D5045}" destId="{093F6A20-BA17-4EB2-BFED-37057F127897}" srcOrd="2" destOrd="0" parTransId="{9D9439BE-D6B2-4CA9-B119-41E8FBD6DDB9}" sibTransId="{9FFD4FBB-1AFF-4188-AF73-32CD1ECB5BE8}"/>
    <dgm:cxn modelId="{FB49F304-84EA-4628-AC55-E5E282C04068}" type="presOf" srcId="{615096ED-0ACD-4AD8-B36B-7BECC47FFDD2}" destId="{DE0170B5-12C0-461F-A557-7DCD7D37BB41}" srcOrd="0" destOrd="0" presId="urn:microsoft.com/office/officeart/2008/layout/BendingPictureCaptionList"/>
    <dgm:cxn modelId="{B5B1ACF6-3BD8-432E-9C9D-7E36E9A571F2}" type="presParOf" srcId="{D4E9516B-6E34-46DA-8CEF-82AEEB10714A}" destId="{BC6BA33C-AC3E-48BD-8909-02EE9C1E6B17}" srcOrd="0" destOrd="0" presId="urn:microsoft.com/office/officeart/2008/layout/BendingPictureCaptionList"/>
    <dgm:cxn modelId="{BAEA7DD0-AD87-4ED9-98E1-1244F017EBA3}" type="presParOf" srcId="{BC6BA33C-AC3E-48BD-8909-02EE9C1E6B17}" destId="{592F8EFB-EB44-4260-9D10-BC68BEAC1F66}" srcOrd="0" destOrd="0" presId="urn:microsoft.com/office/officeart/2008/layout/BendingPictureCaptionList"/>
    <dgm:cxn modelId="{41FB7AD5-E768-49B9-975C-E1E9305B61FF}" type="presParOf" srcId="{BC6BA33C-AC3E-48BD-8909-02EE9C1E6B17}" destId="{F43A3D39-7EBE-40D0-953B-9624E8FFBA32}" srcOrd="1" destOrd="0" presId="urn:microsoft.com/office/officeart/2008/layout/BendingPictureCaptionList"/>
    <dgm:cxn modelId="{ADEFC0E9-5D6A-440B-BA2B-CB320F937068}" type="presParOf" srcId="{D4E9516B-6E34-46DA-8CEF-82AEEB10714A}" destId="{36FBC977-1F1B-4448-AAC3-F9DA8C540AF4}" srcOrd="1" destOrd="0" presId="urn:microsoft.com/office/officeart/2008/layout/BendingPictureCaptionList"/>
    <dgm:cxn modelId="{8BC39156-2740-4B7D-8FE8-871EA16547DA}" type="presParOf" srcId="{D4E9516B-6E34-46DA-8CEF-82AEEB10714A}" destId="{33D1FB8F-C208-4C0E-872F-F59825C53DAF}" srcOrd="2" destOrd="0" presId="urn:microsoft.com/office/officeart/2008/layout/BendingPictureCaptionList"/>
    <dgm:cxn modelId="{3ED77D7B-74B7-441F-9224-4FB10A778218}" type="presParOf" srcId="{33D1FB8F-C208-4C0E-872F-F59825C53DAF}" destId="{0589F6C5-8759-4CEA-898F-9C599BE181F0}" srcOrd="0" destOrd="0" presId="urn:microsoft.com/office/officeart/2008/layout/BendingPictureCaptionList"/>
    <dgm:cxn modelId="{C0452DFF-B4C8-45FC-B097-20DF978A86EB}" type="presParOf" srcId="{33D1FB8F-C208-4C0E-872F-F59825C53DAF}" destId="{DE0170B5-12C0-461F-A557-7DCD7D37BB41}" srcOrd="1" destOrd="0" presId="urn:microsoft.com/office/officeart/2008/layout/BendingPictureCaptionList"/>
    <dgm:cxn modelId="{56752D7A-E738-4D5D-A8F5-5EF83FC39EE2}" type="presParOf" srcId="{D4E9516B-6E34-46DA-8CEF-82AEEB10714A}" destId="{45483F43-1F2A-48D3-8585-681F94BE5CA7}" srcOrd="3" destOrd="0" presId="urn:microsoft.com/office/officeart/2008/layout/BendingPictureCaptionList"/>
    <dgm:cxn modelId="{7690B9C1-7A68-4C8A-8DDA-FC44182629EF}" type="presParOf" srcId="{D4E9516B-6E34-46DA-8CEF-82AEEB10714A}" destId="{5A5401A4-0DDC-4EB6-869C-5358F6061F3D}" srcOrd="4" destOrd="0" presId="urn:microsoft.com/office/officeart/2008/layout/BendingPictureCaptionList"/>
    <dgm:cxn modelId="{6CF64D1C-38D9-4072-806A-49D8FE6FB57E}" type="presParOf" srcId="{5A5401A4-0DDC-4EB6-869C-5358F6061F3D}" destId="{E6D81269-206D-4493-BB1A-554480B7AE7A}" srcOrd="0" destOrd="0" presId="urn:microsoft.com/office/officeart/2008/layout/BendingPictureCaptionList"/>
    <dgm:cxn modelId="{B96D0B7A-A169-481E-B046-0993D71D0338}" type="presParOf" srcId="{5A5401A4-0DDC-4EB6-869C-5358F6061F3D}" destId="{F800E892-7F66-4F6B-A81B-DABA55D1E85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33DD9-C02A-4E45-9872-304B1F3A391E}">
      <dsp:nvSpPr>
        <dsp:cNvPr id="0" name=""/>
        <dsp:cNvSpPr/>
      </dsp:nvSpPr>
      <dsp:spPr>
        <a:xfrm rot="21300000">
          <a:off x="19408" y="2027691"/>
          <a:ext cx="6285783" cy="71981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9544C-082D-4D99-BFEB-0D12A95419CA}">
      <dsp:nvSpPr>
        <dsp:cNvPr id="0" name=""/>
        <dsp:cNvSpPr/>
      </dsp:nvSpPr>
      <dsp:spPr>
        <a:xfrm>
          <a:off x="758952" y="238760"/>
          <a:ext cx="1897380" cy="19100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98EF7-9286-4776-BCB1-32EF8FBA7B32}">
      <dsp:nvSpPr>
        <dsp:cNvPr id="0" name=""/>
        <dsp:cNvSpPr/>
      </dsp:nvSpPr>
      <dsp:spPr>
        <a:xfrm>
          <a:off x="3352038" y="0"/>
          <a:ext cx="2023872" cy="200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Decreased revenues and insufficient capacity</a:t>
          </a:r>
        </a:p>
      </dsp:txBody>
      <dsp:txXfrm>
        <a:off x="3352038" y="0"/>
        <a:ext cx="2023872" cy="2005584"/>
      </dsp:txXfrm>
    </dsp:sp>
    <dsp:sp modelId="{F49A5E32-97A9-4DB5-A526-C1BD24352EA7}">
      <dsp:nvSpPr>
        <dsp:cNvPr id="0" name=""/>
        <dsp:cNvSpPr/>
      </dsp:nvSpPr>
      <dsp:spPr>
        <a:xfrm>
          <a:off x="3668268" y="2626360"/>
          <a:ext cx="1897380" cy="19100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4835A-FCD2-4F41-BC73-3B91757A6752}">
      <dsp:nvSpPr>
        <dsp:cNvPr id="0" name=""/>
        <dsp:cNvSpPr/>
      </dsp:nvSpPr>
      <dsp:spPr>
        <a:xfrm>
          <a:off x="948690" y="2769616"/>
          <a:ext cx="2023872" cy="200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Increasing demand (need) for Services</a:t>
          </a:r>
        </a:p>
      </dsp:txBody>
      <dsp:txXfrm>
        <a:off x="948690" y="2769616"/>
        <a:ext cx="2023872" cy="2005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51D2F-8537-4DC1-AC1C-22ABC34899BA}">
      <dsp:nvSpPr>
        <dsp:cNvPr id="0" name=""/>
        <dsp:cNvSpPr/>
      </dsp:nvSpPr>
      <dsp:spPr>
        <a:xfrm>
          <a:off x="0" y="738187"/>
          <a:ext cx="2381250" cy="1428750"/>
        </a:xfrm>
        <a:prstGeom prst="rect">
          <a:avLst/>
        </a:prstGeom>
        <a:solidFill>
          <a:srgbClr val="861B6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Capacity Building – Management Efficiency</a:t>
          </a:r>
          <a:endParaRPr lang="en-US" sz="2300" kern="1200" dirty="0"/>
        </a:p>
      </dsp:txBody>
      <dsp:txXfrm>
        <a:off x="0" y="738187"/>
        <a:ext cx="2381250" cy="1428750"/>
      </dsp:txXfrm>
    </dsp:sp>
    <dsp:sp modelId="{828B77FD-F23D-496E-BDD9-89D70FA37EBB}">
      <dsp:nvSpPr>
        <dsp:cNvPr id="0" name=""/>
        <dsp:cNvSpPr/>
      </dsp:nvSpPr>
      <dsp:spPr>
        <a:xfrm>
          <a:off x="2619374" y="738187"/>
          <a:ext cx="2381250" cy="1428750"/>
        </a:xfrm>
        <a:prstGeom prst="rect">
          <a:avLst/>
        </a:prstGeom>
        <a:solidFill>
          <a:srgbClr val="861B6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Capacity Building – Systems and Infrastructure</a:t>
          </a:r>
          <a:endParaRPr lang="en-US" sz="2300" kern="1200" dirty="0"/>
        </a:p>
      </dsp:txBody>
      <dsp:txXfrm>
        <a:off x="2619374" y="738187"/>
        <a:ext cx="2381250" cy="1428750"/>
      </dsp:txXfrm>
    </dsp:sp>
    <dsp:sp modelId="{D495908E-BD9C-45D2-B26A-7804D0E4DF44}">
      <dsp:nvSpPr>
        <dsp:cNvPr id="0" name=""/>
        <dsp:cNvSpPr/>
      </dsp:nvSpPr>
      <dsp:spPr>
        <a:xfrm>
          <a:off x="5238749" y="738187"/>
          <a:ext cx="2381250" cy="1428750"/>
        </a:xfrm>
        <a:prstGeom prst="rect">
          <a:avLst/>
        </a:prstGeom>
        <a:solidFill>
          <a:srgbClr val="861B6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Community Performance Measures</a:t>
          </a:r>
          <a:endParaRPr lang="en-US" sz="2300" kern="1200" dirty="0"/>
        </a:p>
      </dsp:txBody>
      <dsp:txXfrm>
        <a:off x="5238749" y="738187"/>
        <a:ext cx="2381250" cy="1428750"/>
      </dsp:txXfrm>
    </dsp:sp>
    <dsp:sp modelId="{1EC38BA2-BF7B-4B11-B941-722FBBDBE5AC}">
      <dsp:nvSpPr>
        <dsp:cNvPr id="0" name=""/>
        <dsp:cNvSpPr/>
      </dsp:nvSpPr>
      <dsp:spPr>
        <a:xfrm>
          <a:off x="1309687" y="2405062"/>
          <a:ext cx="2381250" cy="1428750"/>
        </a:xfrm>
        <a:prstGeom prst="rect">
          <a:avLst/>
        </a:prstGeom>
        <a:solidFill>
          <a:srgbClr val="861B6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Role of Funders</a:t>
          </a:r>
          <a:endParaRPr lang="en-US" sz="2300" kern="1200" dirty="0"/>
        </a:p>
      </dsp:txBody>
      <dsp:txXfrm>
        <a:off x="1309687" y="2405062"/>
        <a:ext cx="2381250" cy="1428750"/>
      </dsp:txXfrm>
    </dsp:sp>
    <dsp:sp modelId="{5596499C-53EE-4677-9A18-D7EDD47767C2}">
      <dsp:nvSpPr>
        <dsp:cNvPr id="0" name=""/>
        <dsp:cNvSpPr/>
      </dsp:nvSpPr>
      <dsp:spPr>
        <a:xfrm>
          <a:off x="3929062" y="2405062"/>
          <a:ext cx="2381250" cy="1428750"/>
        </a:xfrm>
        <a:prstGeom prst="rect">
          <a:avLst/>
        </a:prstGeom>
        <a:solidFill>
          <a:srgbClr val="861B6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Increased Awareness of Services</a:t>
          </a:r>
          <a:endParaRPr lang="en-US" sz="2300" kern="1200" dirty="0"/>
        </a:p>
      </dsp:txBody>
      <dsp:txXfrm>
        <a:off x="3929062" y="2405062"/>
        <a:ext cx="2381250" cy="1428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83DAB-B4F9-C642-BFD0-233B36F99897}">
      <dsp:nvSpPr>
        <dsp:cNvPr id="0" name=""/>
        <dsp:cNvSpPr/>
      </dsp:nvSpPr>
      <dsp:spPr>
        <a:xfrm>
          <a:off x="1524001" y="2199663"/>
          <a:ext cx="1970166" cy="1970491"/>
        </a:xfrm>
        <a:prstGeom prst="ellipse">
          <a:avLst/>
        </a:prstGeom>
        <a:solidFill>
          <a:srgbClr val="861B6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8AEF99-4833-7B4F-85FF-5B7C920D45C6}">
      <dsp:nvSpPr>
        <dsp:cNvPr id="0" name=""/>
        <dsp:cNvSpPr/>
      </dsp:nvSpPr>
      <dsp:spPr>
        <a:xfrm>
          <a:off x="3259333" y="793673"/>
          <a:ext cx="585124" cy="584749"/>
        </a:xfrm>
        <a:prstGeom prst="donut">
          <a:avLst>
            <a:gd name="adj" fmla="val 7460"/>
          </a:avLst>
        </a:prstGeom>
        <a:solidFill>
          <a:srgbClr val="861B6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9D9C37-B403-0845-8EE4-B52AE36FC459}">
      <dsp:nvSpPr>
        <dsp:cNvPr id="0" name=""/>
        <dsp:cNvSpPr/>
      </dsp:nvSpPr>
      <dsp:spPr>
        <a:xfrm>
          <a:off x="1600203" y="2275867"/>
          <a:ext cx="1819564" cy="18192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61C516-746C-D54D-8811-1825D5DC7224}">
      <dsp:nvSpPr>
        <dsp:cNvPr id="0" name=""/>
        <dsp:cNvSpPr/>
      </dsp:nvSpPr>
      <dsp:spPr>
        <a:xfrm>
          <a:off x="4321102" y="2580665"/>
          <a:ext cx="1360173" cy="1334737"/>
        </a:xfrm>
        <a:prstGeom prst="ellipse">
          <a:avLst/>
        </a:prstGeom>
        <a:solidFill>
          <a:srgbClr val="861B6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447F88-BF2D-5440-8804-E662BAF50AF5}">
      <dsp:nvSpPr>
        <dsp:cNvPr id="0" name=""/>
        <dsp:cNvSpPr/>
      </dsp:nvSpPr>
      <dsp:spPr>
        <a:xfrm>
          <a:off x="4397301" y="2656864"/>
          <a:ext cx="1207771" cy="118199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54BB36-9165-0A41-85B1-DD385E3A502A}">
      <dsp:nvSpPr>
        <dsp:cNvPr id="0" name=""/>
        <dsp:cNvSpPr/>
      </dsp:nvSpPr>
      <dsp:spPr>
        <a:xfrm>
          <a:off x="3711502" y="1132868"/>
          <a:ext cx="1321673" cy="1322101"/>
        </a:xfrm>
        <a:prstGeom prst="ellipse">
          <a:avLst/>
        </a:prstGeom>
        <a:solidFill>
          <a:srgbClr val="861B6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B9CB7A-F152-6D4A-B8CE-5416570C3F5B}">
      <dsp:nvSpPr>
        <dsp:cNvPr id="0" name=""/>
        <dsp:cNvSpPr/>
      </dsp:nvSpPr>
      <dsp:spPr>
        <a:xfrm>
          <a:off x="914399" y="2325487"/>
          <a:ext cx="432876" cy="433172"/>
        </a:xfrm>
        <a:prstGeom prst="donut">
          <a:avLst>
            <a:gd name="adj" fmla="val 7460"/>
          </a:avLst>
        </a:prstGeom>
        <a:solidFill>
          <a:srgbClr val="861B6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7090E-6277-8F49-A50B-B229732377FB}">
      <dsp:nvSpPr>
        <dsp:cNvPr id="0" name=""/>
        <dsp:cNvSpPr/>
      </dsp:nvSpPr>
      <dsp:spPr>
        <a:xfrm>
          <a:off x="5845103" y="2809267"/>
          <a:ext cx="325069" cy="324708"/>
        </a:xfrm>
        <a:prstGeom prst="donut">
          <a:avLst>
            <a:gd name="adj" fmla="val 7460"/>
          </a:avLst>
        </a:prstGeom>
        <a:solidFill>
          <a:srgbClr val="861B6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6E0ADF-A514-4041-AD9A-9E1D70A1BD22}">
      <dsp:nvSpPr>
        <dsp:cNvPr id="0" name=""/>
        <dsp:cNvSpPr/>
      </dsp:nvSpPr>
      <dsp:spPr>
        <a:xfrm>
          <a:off x="3782735" y="1231636"/>
          <a:ext cx="1182593" cy="11825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E54E74-C34E-C042-9396-61027820712C}">
      <dsp:nvSpPr>
        <dsp:cNvPr id="0" name=""/>
        <dsp:cNvSpPr/>
      </dsp:nvSpPr>
      <dsp:spPr>
        <a:xfrm>
          <a:off x="0" y="980467"/>
          <a:ext cx="2923976" cy="9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/>
            <a:t>Building Capacity</a:t>
          </a:r>
          <a:endParaRPr lang="en-US" sz="2800" kern="1200" dirty="0"/>
        </a:p>
      </dsp:txBody>
      <dsp:txXfrm>
        <a:off x="0" y="980467"/>
        <a:ext cx="2923976" cy="949490"/>
      </dsp:txXfrm>
    </dsp:sp>
    <dsp:sp modelId="{D5D8D646-C407-7B43-8FE4-5E8FB04D54C6}">
      <dsp:nvSpPr>
        <dsp:cNvPr id="0" name=""/>
        <dsp:cNvSpPr/>
      </dsp:nvSpPr>
      <dsp:spPr>
        <a:xfrm>
          <a:off x="5610418" y="3195465"/>
          <a:ext cx="2619181" cy="152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/>
            <a:t>Informing Donor  and Funder Resource Investments </a:t>
          </a:r>
        </a:p>
      </dsp:txBody>
      <dsp:txXfrm>
        <a:off x="5610418" y="3195465"/>
        <a:ext cx="2619181" cy="1528934"/>
      </dsp:txXfrm>
    </dsp:sp>
    <dsp:sp modelId="{B719EA8F-A495-514E-88B3-2C354FF152FF}">
      <dsp:nvSpPr>
        <dsp:cNvPr id="0" name=""/>
        <dsp:cNvSpPr/>
      </dsp:nvSpPr>
      <dsp:spPr>
        <a:xfrm>
          <a:off x="5305623" y="0"/>
          <a:ext cx="2923976" cy="2627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i="1" kern="1200" dirty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i="1" kern="1200" dirty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/>
            <a:t>Aligning community resources to collectively address complex social issues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i="1" kern="1200" dirty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i="1" kern="1200" dirty="0"/>
        </a:p>
      </dsp:txBody>
      <dsp:txXfrm>
        <a:off x="5305623" y="0"/>
        <a:ext cx="2923976" cy="2627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F8EFB-EB44-4260-9D10-BC68BEAC1F66}">
      <dsp:nvSpPr>
        <dsp:cNvPr id="0" name=""/>
        <dsp:cNvSpPr/>
      </dsp:nvSpPr>
      <dsp:spPr>
        <a:xfrm>
          <a:off x="3978" y="906987"/>
          <a:ext cx="2269163" cy="1815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A3D39-7EBE-40D0-953B-9624E8FFBA32}">
      <dsp:nvSpPr>
        <dsp:cNvPr id="0" name=""/>
        <dsp:cNvSpPr/>
      </dsp:nvSpPr>
      <dsp:spPr>
        <a:xfrm>
          <a:off x="83394" y="2478961"/>
          <a:ext cx="2269172" cy="7590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Improve agency access to existing capacity building resources to strengthen their ability to deliver on their mission</a:t>
          </a:r>
        </a:p>
      </dsp:txBody>
      <dsp:txXfrm>
        <a:off x="83394" y="2478961"/>
        <a:ext cx="2269172" cy="759014"/>
      </dsp:txXfrm>
    </dsp:sp>
    <dsp:sp modelId="{0589F6C5-8759-4CEA-898F-9C599BE181F0}">
      <dsp:nvSpPr>
        <dsp:cNvPr id="0" name=""/>
        <dsp:cNvSpPr/>
      </dsp:nvSpPr>
      <dsp:spPr>
        <a:xfrm>
          <a:off x="2579483" y="917991"/>
          <a:ext cx="2269163" cy="181533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170B5-12C0-461F-A557-7DCD7D37BB41}">
      <dsp:nvSpPr>
        <dsp:cNvPr id="0" name=""/>
        <dsp:cNvSpPr/>
      </dsp:nvSpPr>
      <dsp:spPr>
        <a:xfrm>
          <a:off x="2648842" y="2511974"/>
          <a:ext cx="2289287" cy="7149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Build understanding of Collective Impact and engage community on specific issues</a:t>
          </a:r>
        </a:p>
      </dsp:txBody>
      <dsp:txXfrm>
        <a:off x="2648842" y="2511974"/>
        <a:ext cx="2289287" cy="714996"/>
      </dsp:txXfrm>
    </dsp:sp>
    <dsp:sp modelId="{E6D81269-206D-4493-BB1A-554480B7AE7A}">
      <dsp:nvSpPr>
        <dsp:cNvPr id="0" name=""/>
        <dsp:cNvSpPr/>
      </dsp:nvSpPr>
      <dsp:spPr>
        <a:xfrm>
          <a:off x="5165046" y="909771"/>
          <a:ext cx="2269163" cy="181533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0E892-7F66-4F6B-A81B-DABA55D1E856}">
      <dsp:nvSpPr>
        <dsp:cNvPr id="0" name=""/>
        <dsp:cNvSpPr/>
      </dsp:nvSpPr>
      <dsp:spPr>
        <a:xfrm>
          <a:off x="5205575" y="2487314"/>
          <a:ext cx="2346945" cy="74787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Funders collaborate to assess common funding priorities and opportunities for joint planning</a:t>
          </a:r>
        </a:p>
      </dsp:txBody>
      <dsp:txXfrm>
        <a:off x="5205575" y="2487314"/>
        <a:ext cx="2346945" cy="747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r">
              <a:defRPr sz="1200"/>
            </a:lvl1pPr>
          </a:lstStyle>
          <a:p>
            <a:fld id="{9BF22932-EDCA-4272-94EF-20420D273A30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70" tIns="46085" rIns="92170" bIns="460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70" tIns="46085" rIns="92170" bIns="46085" rtlCol="0" anchor="b"/>
          <a:lstStyle>
            <a:lvl1pPr algn="r">
              <a:defRPr sz="1200"/>
            </a:lvl1pPr>
          </a:lstStyle>
          <a:p>
            <a:fld id="{86083D54-2329-459B-A638-5CF18DF47C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6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B24EE-DCE5-428A-8FCD-B3581C1F7CA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D87CC-AC01-4580-BFC6-522FC126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600" dirty="0"/>
              <a:t>Introductory</a:t>
            </a:r>
            <a:r>
              <a:rPr lang="pt-BR" sz="3600" baseline="0" dirty="0"/>
              <a:t> page</a:t>
            </a:r>
            <a:endParaRPr lang="pt-BR" sz="3600" dirty="0"/>
          </a:p>
          <a:p>
            <a:endParaRPr lang="pt-BR" sz="1800" dirty="0"/>
          </a:p>
          <a:p>
            <a:r>
              <a:rPr lang="pt-BR" sz="1800" dirty="0"/>
              <a:t>Colors for the Presentation:</a:t>
            </a:r>
          </a:p>
          <a:p>
            <a:endParaRPr lang="pt-BR" sz="1800" dirty="0"/>
          </a:p>
          <a:p>
            <a:r>
              <a:rPr lang="pt-BR" sz="1800" dirty="0"/>
              <a:t>Green R: 165 G: 203 B: 22</a:t>
            </a:r>
          </a:p>
          <a:p>
            <a:r>
              <a:rPr lang="pt-BR" sz="1800" dirty="0"/>
              <a:t>Purple R: 134 G: 27 B: 109</a:t>
            </a:r>
          </a:p>
          <a:p>
            <a:r>
              <a:rPr lang="pt-BR" sz="1800" dirty="0"/>
              <a:t>Orange R: 244 G: 187 B: 71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1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861B6D"/>
                </a:solidFill>
              </a:rPr>
              <a:t>This goal</a:t>
            </a:r>
            <a:r>
              <a:rPr lang="en-US" sz="2400" b="1" i="1" baseline="0" dirty="0">
                <a:solidFill>
                  <a:srgbClr val="861B6D"/>
                </a:solidFill>
              </a:rPr>
              <a:t> speaks specifically to increasing the </a:t>
            </a:r>
            <a:r>
              <a:rPr lang="en-US" sz="2400" b="1" i="1" dirty="0">
                <a:solidFill>
                  <a:srgbClr val="861B6D"/>
                </a:solidFill>
              </a:rPr>
              <a:t>capacity of the nonprofits who serve the human services sector.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861B6D"/>
                </a:solidFill>
              </a:rPr>
              <a:t>Thriving is working to strengthen leadership through connecting</a:t>
            </a:r>
            <a:r>
              <a:rPr lang="en-US" sz="2400" b="1" i="1" baseline="0" dirty="0">
                <a:solidFill>
                  <a:srgbClr val="861B6D"/>
                </a:solidFill>
              </a:rPr>
              <a:t> agencies to capacity building resources.</a:t>
            </a:r>
            <a:endParaRPr lang="en-US" sz="2400" b="1" i="1" dirty="0">
              <a:solidFill>
                <a:srgbClr val="861B6D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861B6D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861B6D"/>
                </a:solidFill>
              </a:rPr>
              <a:t>Our</a:t>
            </a:r>
            <a:r>
              <a:rPr lang="en-US" sz="2400" b="1" i="1" baseline="0" dirty="0">
                <a:solidFill>
                  <a:srgbClr val="861B6D"/>
                </a:solidFill>
              </a:rPr>
              <a:t> research also indicated that the funders play key role as well.  These two areas are our focus for </a:t>
            </a:r>
            <a:r>
              <a:rPr lang="en-US" sz="2400" b="1" i="1" baseline="0">
                <a:solidFill>
                  <a:srgbClr val="861B6D"/>
                </a:solidFill>
              </a:rPr>
              <a:t>this specific goal.</a:t>
            </a:r>
            <a:endParaRPr lang="en-US" sz="1200" i="1" dirty="0">
              <a:solidFill>
                <a:srgbClr val="861B6D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>
              <a:solidFill>
                <a:srgbClr val="861B6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rgbClr val="861B6D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>
              <a:solidFill>
                <a:srgbClr val="861B6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Governance – 20  agency execs</a:t>
            </a:r>
            <a:r>
              <a:rPr lang="en-US" baseline="0" dirty="0"/>
              <a:t> and board presidents</a:t>
            </a:r>
          </a:p>
          <a:p>
            <a:r>
              <a:rPr lang="en-US" baseline="0" dirty="0" err="1"/>
              <a:t>Benevon</a:t>
            </a:r>
            <a:r>
              <a:rPr lang="en-US" baseline="0" dirty="0"/>
              <a:t> – </a:t>
            </a:r>
            <a:r>
              <a:rPr lang="en-US" baseline="0" dirty="0" err="1"/>
              <a:t>sustaininable</a:t>
            </a:r>
            <a:r>
              <a:rPr lang="en-US" baseline="0" dirty="0"/>
              <a:t> funding</a:t>
            </a:r>
          </a:p>
          <a:p>
            <a:r>
              <a:rPr lang="en-US" baseline="0" dirty="0"/>
              <a:t>Change </a:t>
            </a:r>
            <a:r>
              <a:rPr lang="en-US" baseline="0" dirty="0" err="1"/>
              <a:t>mgmt</a:t>
            </a:r>
            <a:r>
              <a:rPr lang="en-US" baseline="0" dirty="0"/>
              <a:t> – homeless partners</a:t>
            </a:r>
          </a:p>
          <a:p>
            <a:r>
              <a:rPr lang="en-US" baseline="0" dirty="0"/>
              <a:t>Collaboration – 30 agency execs and board leadership</a:t>
            </a:r>
          </a:p>
          <a:p>
            <a:r>
              <a:rPr lang="en-US" baseline="0" dirty="0"/>
              <a:t>Financial Learning – 11 agency execs, staff and board </a:t>
            </a:r>
            <a:r>
              <a:rPr lang="en-US" baseline="0" dirty="0" err="1"/>
              <a:t>leadershippp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5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be able to explain</a:t>
            </a:r>
            <a:r>
              <a:rPr lang="en-US" baseline="0" dirty="0"/>
              <a:t> here why homelessness and transportation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861B6D"/>
                </a:solidFill>
              </a:rPr>
              <a:t>Increase capacity of the nonprofit health and human services sector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861B6D"/>
                </a:solidFill>
              </a:rPr>
              <a:t>Strengthen leadership through the Nonprofit Leadership Consortium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861B6D"/>
                </a:solidFill>
              </a:rPr>
              <a:t>Devise measures for system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861B6D"/>
                </a:solidFill>
              </a:rPr>
              <a:t>Educate Donors and Funders on investing wisely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rgbClr val="861B6D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>
              <a:solidFill>
                <a:srgbClr val="861B6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and immediate action</a:t>
            </a:r>
            <a:r>
              <a:rPr lang="en-US" baseline="0" dirty="0"/>
              <a:t> for transportation and homelessness- make the case why these were selected by Thriving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3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and immediate action</a:t>
            </a:r>
            <a:r>
              <a:rPr lang="en-US" baseline="0" dirty="0"/>
              <a:t> for transportation and homelessness- make the case why these were selected by Thriving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3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and immediate action</a:t>
            </a:r>
            <a:r>
              <a:rPr lang="en-US" baseline="0" dirty="0"/>
              <a:t> for transportation and homelessness- make the case why these were selected by Thriving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3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be able to explain</a:t>
            </a:r>
            <a:r>
              <a:rPr lang="en-US" baseline="0" dirty="0"/>
              <a:t> here why homelessness and transportation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6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and immediate action</a:t>
            </a:r>
            <a:r>
              <a:rPr lang="en-US" baseline="0" dirty="0"/>
              <a:t> for transportation and homelessness- make the case why these were selected by Thriving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</a:t>
            </a:r>
            <a:r>
              <a:rPr lang="en-US" baseline="0" dirty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86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mean to continue as a lead partner?  We need county to leverage their influence to</a:t>
            </a:r>
            <a:r>
              <a:rPr lang="en-US" baseline="0" dirty="0"/>
              <a:t> create a stronger nonprofit sector.  Mutual reliance.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taskforce</a:t>
            </a:r>
            <a:r>
              <a:rPr lang="en-US" baseline="0" dirty="0"/>
              <a:t> 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2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taskforce</a:t>
            </a:r>
            <a:r>
              <a:rPr lang="en-US" baseline="0" dirty="0"/>
              <a:t> 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2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 Thriving Alliance is</a:t>
            </a:r>
            <a:r>
              <a:rPr lang="en-US" sz="1800" baseline="0" dirty="0"/>
              <a:t> growing!  As we engage more of our community members in the  Thriving initiative, new members are joining the Alliance.  </a:t>
            </a:r>
          </a:p>
          <a:p>
            <a:endParaRPr lang="en-US" sz="1800" baseline="0" dirty="0"/>
          </a:p>
          <a:p>
            <a:r>
              <a:rPr lang="en-US" sz="1800" baseline="0" dirty="0"/>
              <a:t>The 2016 roster is still in flux as a few members of our business community are considering their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0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Mission  and</a:t>
            </a:r>
            <a:r>
              <a:rPr lang="en-US" sz="2800" baseline="0" dirty="0"/>
              <a:t> vision are  under review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9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be able to explain</a:t>
            </a:r>
            <a:r>
              <a:rPr lang="en-US" baseline="0" dirty="0"/>
              <a:t> here why homelessness and transportation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2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be able to explain</a:t>
            </a:r>
            <a:r>
              <a:rPr lang="en-US" baseline="0" dirty="0"/>
              <a:t> here why homelessness and transportation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87CC-AC01-4580-BFC6-522FC1262C4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2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861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F4BB47"/>
          </a:solidFill>
          <a:ln>
            <a:solidFill>
              <a:srgbClr val="861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rgbClr val="A5CB16"/>
          </a:solidFill>
          <a:ln>
            <a:solidFill>
              <a:srgbClr val="861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n>
                <a:solidFill>
                  <a:srgbClr val="861B6D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4BB47"/>
          </a:solidFill>
          <a:ln>
            <a:solidFill>
              <a:srgbClr val="861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34188" y="2368580"/>
            <a:ext cx="2057400" cy="2039112"/>
          </a:xfrm>
          <a:prstGeom prst="rect">
            <a:avLst/>
          </a:prstGeom>
          <a:solidFill>
            <a:srgbClr val="A5CB16"/>
          </a:solidFill>
          <a:ln>
            <a:solidFill>
              <a:srgbClr val="861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34400" y="164357"/>
            <a:ext cx="457199" cy="1600200"/>
          </a:xfrm>
          <a:prstGeom prst="rect">
            <a:avLst/>
          </a:prstGeom>
          <a:solidFill>
            <a:srgbClr val="861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861B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61B6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95430" y="164357"/>
            <a:ext cx="237566" cy="1600200"/>
          </a:xfrm>
          <a:prstGeom prst="rect">
            <a:avLst/>
          </a:prstGeom>
          <a:solidFill>
            <a:srgbClr val="A5C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8181891" y="166129"/>
            <a:ext cx="113539" cy="1598428"/>
          </a:xfrm>
          <a:prstGeom prst="rect">
            <a:avLst/>
          </a:prstGeom>
          <a:solidFill>
            <a:srgbClr val="F4B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315DE7-99C1-475F-B733-F38B3048956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79061E5-FD66-4A79-B112-BF1579D2B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  <p:sldLayoutId id="2147484238" r:id="rId20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twcapm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562600"/>
            <a:ext cx="4038600" cy="933450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52578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/>
                <a:cs typeface="Bookman Old Style"/>
              </a:rPr>
              <a:t>Thriving Waukesha</a:t>
            </a:r>
          </a:p>
          <a:p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/>
                <a:cs typeface="Bookman Old Style"/>
              </a:rPr>
              <a:t>County Alliance</a:t>
            </a:r>
          </a:p>
          <a:p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/>
              <a:cs typeface="Bookman Old Style"/>
            </a:endParaRPr>
          </a:p>
          <a:p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Building dynamic partnerships </a:t>
            </a:r>
          </a:p>
          <a:p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for a stronger community</a:t>
            </a:r>
          </a:p>
          <a:p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/>
              <a:cs typeface="Bookman Old Style"/>
            </a:endParaRP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/>
                <a:cs typeface="Bookman Old Style"/>
              </a:rPr>
              <a:t>March,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4751781" cy="17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46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Thriving is an Advocate </a:t>
            </a:r>
            <a:br>
              <a:rPr lang="en-US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and Catalyst for: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83667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8162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20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419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Key Priority Initiatives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861B6D"/>
                </a:solidFill>
              </a:rPr>
              <a:t>Homelessness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861B6D"/>
                </a:solidFill>
              </a:rPr>
              <a:t>Transportation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352800"/>
            <a:ext cx="5715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Catalyst for strategic collaborations</a:t>
            </a:r>
            <a:endParaRPr lang="en-US" sz="3200" b="1" dirty="0">
              <a:solidFill>
                <a:srgbClr val="861B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371600"/>
            <a:ext cx="4419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System-wide Advancement</a:t>
            </a:r>
            <a:endParaRPr lang="en-US" sz="3200" b="1" dirty="0">
              <a:solidFill>
                <a:srgbClr val="861B6D"/>
              </a:solidFill>
            </a:endParaRPr>
          </a:p>
        </p:txBody>
      </p:sp>
      <p:pic>
        <p:nvPicPr>
          <p:cNvPr id="9" name="Picture 8" descr="p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7391400" cy="24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9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20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419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Key Priority Initiatives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861B6D"/>
                </a:solidFill>
              </a:rPr>
              <a:t>Homelessness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861B6D"/>
                </a:solidFill>
              </a:rPr>
              <a:t>Transportation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352800"/>
            <a:ext cx="5715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Catalyst for strategic collaborations</a:t>
            </a:r>
            <a:endParaRPr lang="en-US" sz="3200" b="1" dirty="0">
              <a:solidFill>
                <a:srgbClr val="861B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371600"/>
            <a:ext cx="441960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System-wide Advancement</a:t>
            </a:r>
            <a:endParaRPr lang="en-US" sz="3200" b="1" dirty="0">
              <a:solidFill>
                <a:srgbClr val="861B6D"/>
              </a:solidFill>
            </a:endParaRPr>
          </a:p>
        </p:txBody>
      </p:sp>
      <p:pic>
        <p:nvPicPr>
          <p:cNvPr id="9" name="Picture 8" descr="p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7391400" cy="24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170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92D050"/>
                </a:solidFill>
              </a:rPr>
            </a:br>
            <a:r>
              <a:rPr lang="en-US" sz="2800" b="1" dirty="0">
                <a:ln>
                  <a:solidFill>
                    <a:srgbClr val="861B6D"/>
                  </a:solidFill>
                </a:ln>
              </a:rPr>
              <a:t>System Wide Advancement</a:t>
            </a:r>
            <a:br>
              <a:rPr lang="en-US" sz="2800" b="1" dirty="0">
                <a:ln>
                  <a:solidFill>
                    <a:srgbClr val="861B6D"/>
                  </a:solidFill>
                </a:ln>
              </a:rPr>
            </a:br>
            <a:endParaRPr lang="en-US" sz="2800" dirty="0">
              <a:ln>
                <a:solidFill>
                  <a:srgbClr val="861B6D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16" y="2057400"/>
            <a:ext cx="5046784" cy="1828800"/>
          </a:xfrm>
        </p:spPr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en-US" sz="2800" b="1" dirty="0">
                <a:solidFill>
                  <a:srgbClr val="861B6D"/>
                </a:solidFill>
              </a:rPr>
              <a:t>Goal 1:  </a:t>
            </a:r>
            <a:r>
              <a:rPr lang="en-US" sz="2800" b="1" i="1" dirty="0">
                <a:solidFill>
                  <a:srgbClr val="861B6D"/>
                </a:solidFill>
              </a:rPr>
              <a:t>Increase the capacity and effectiveness of Waukesha County human services nonprofit providers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62400"/>
            <a:ext cx="4953000" cy="28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503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92D050"/>
                </a:solidFill>
              </a:rPr>
            </a:br>
            <a:r>
              <a:rPr lang="en-US" sz="2800" b="1" dirty="0">
                <a:ln>
                  <a:solidFill>
                    <a:srgbClr val="861B6D"/>
                  </a:solidFill>
                </a:ln>
              </a:rPr>
              <a:t>System Wide Advancement</a:t>
            </a:r>
            <a:br>
              <a:rPr lang="en-US" sz="2800" b="1" dirty="0">
                <a:ln>
                  <a:solidFill>
                    <a:srgbClr val="861B6D"/>
                  </a:solidFill>
                </a:ln>
              </a:rPr>
            </a:br>
            <a:endParaRPr lang="en-US" sz="2800" dirty="0">
              <a:ln>
                <a:solidFill>
                  <a:srgbClr val="861B6D"/>
                </a:solidFill>
              </a:ln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087509"/>
              </p:ext>
            </p:extLst>
          </p:nvPr>
        </p:nvGraphicFramePr>
        <p:xfrm>
          <a:off x="793750" y="20574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096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2015 System Wide Advancement Accomplishments</a:t>
            </a:r>
            <a:br>
              <a:rPr lang="en-US" sz="18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18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3500"/>
            <a:ext cx="8763000" cy="4648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861B6D"/>
                </a:solidFill>
              </a:rPr>
              <a:t>Capacity Building- Education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861B6D"/>
                </a:solidFill>
              </a:rPr>
              <a:t>(Sponsored by Thriving Leadership Network Work Group)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0000"/>
                </a:solidFill>
              </a:rPr>
              <a:t>Collaboration Training (March 2015)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30 Nonprofit Agency Execs and Board leadership in attendance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0000"/>
                </a:solidFill>
              </a:rPr>
              <a:t>Co-Sponsored 6-part Financial Learning Series (Jan-June 2015)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11 Waukesha County Nonprofit Agency Execs, Staff, and Board leadership in attendance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3581400" cy="31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287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System Wide Advancement Accomplishments, Cont’d</a:t>
            </a:r>
            <a:br>
              <a:rPr lang="en-US" sz="18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18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28800"/>
            <a:ext cx="8763000" cy="46481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61B6D"/>
                </a:solidFill>
              </a:rPr>
              <a:t>Hosted Community Event, Nov. 2, 2015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0000"/>
                </a:solidFill>
              </a:rPr>
              <a:t>Dynamic Partnerships: A Path Forward to a Stronger Community (Nov.2015)  </a:t>
            </a:r>
            <a:r>
              <a:rPr lang="en-US" dirty="0">
                <a:solidFill>
                  <a:srgbClr val="000000"/>
                </a:solidFill>
              </a:rPr>
              <a:t>which featured Susan Dreyfus, President and CEO of the Alliance for Strong Families and Communities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150 community members learned about Collective Impact and began to examine their role in creating a vibrant and strong Waukesha County</a:t>
            </a:r>
            <a:endParaRPr lang="en-US" dirty="0"/>
          </a:p>
          <a:p>
            <a:pPr marL="228600" lvl="1" indent="0">
              <a:spcBef>
                <a:spcPts val="0"/>
              </a:spcBef>
              <a:buNone/>
            </a:pPr>
            <a:endParaRPr lang="en-US" sz="1600" b="1" i="1" dirty="0">
              <a:solidFill>
                <a:srgbClr val="00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600" b="1" i="1" dirty="0">
              <a:solidFill>
                <a:srgbClr val="00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600" b="1" i="1" dirty="0">
              <a:solidFill>
                <a:srgbClr val="00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</a:endParaRPr>
          </a:p>
          <a:p>
            <a:pPr marL="742950" lvl="1" indent="-285750"/>
            <a:endParaRPr lang="en-US" sz="1400" b="1" i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861B6D"/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1" i="1" dirty="0"/>
          </a:p>
        </p:txBody>
      </p:sp>
      <p:pic>
        <p:nvPicPr>
          <p:cNvPr id="5" name="Picture 4" descr="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03294"/>
            <a:ext cx="1828800" cy="2470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67175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0078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System Wide Advancement Accomplishments, Cont’d</a:t>
            </a:r>
            <a:br>
              <a:rPr lang="en-US" sz="18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18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981201"/>
            <a:ext cx="8763000" cy="3124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861B6D"/>
                </a:solidFill>
              </a:rPr>
              <a:t>Thriving Funder’s Collaborative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Convened throughout the year to build understanding between funders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Participated in Collective Impact education and coordinated funding and resources to support the Homelessness Initiative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Intervened as critical community issues emerged and collectively worked to resolve concerns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</a:endParaRPr>
          </a:p>
          <a:p>
            <a:pPr marL="742950" lvl="1" indent="-285750"/>
            <a:endParaRPr lang="en-US" sz="1400" b="1" i="1" dirty="0"/>
          </a:p>
          <a:p>
            <a:pPr marL="0" indent="0">
              <a:spcAft>
                <a:spcPts val="600"/>
              </a:spcAft>
              <a:buNone/>
            </a:pPr>
            <a:endParaRPr lang="en-US" b="1" dirty="0">
              <a:solidFill>
                <a:srgbClr val="861B6D"/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0786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20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419600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Key Priority Initiatives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861B6D"/>
                </a:solidFill>
              </a:rPr>
              <a:t>Homelessness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861B6D"/>
                </a:solidFill>
              </a:rPr>
              <a:t>Transportation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352800"/>
            <a:ext cx="5715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Catalyst for strategic collaborations</a:t>
            </a:r>
            <a:endParaRPr lang="en-US" sz="3200" b="1" dirty="0">
              <a:solidFill>
                <a:srgbClr val="861B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371600"/>
            <a:ext cx="4419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System-wide Advancement</a:t>
            </a:r>
            <a:endParaRPr lang="en-US" sz="3200" b="1" dirty="0">
              <a:solidFill>
                <a:srgbClr val="861B6D"/>
              </a:solidFill>
            </a:endParaRPr>
          </a:p>
        </p:txBody>
      </p:sp>
      <p:pic>
        <p:nvPicPr>
          <p:cNvPr id="9" name="Picture 8" descr="p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7391400" cy="24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50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92D050"/>
                </a:solidFill>
              </a:rPr>
            </a:br>
            <a:r>
              <a:rPr lang="en-US" sz="2800" b="1" dirty="0">
                <a:ln>
                  <a:solidFill>
                    <a:srgbClr val="861B6D"/>
                  </a:solidFill>
                </a:ln>
              </a:rPr>
              <a:t>Key Priority Initiatives</a:t>
            </a:r>
            <a:br>
              <a:rPr lang="en-US" sz="2800" b="1" dirty="0">
                <a:ln>
                  <a:solidFill>
                    <a:srgbClr val="861B6D"/>
                  </a:solidFill>
                </a:ln>
              </a:rPr>
            </a:br>
            <a:endParaRPr lang="en-US" sz="2800" dirty="0">
              <a:ln>
                <a:solidFill>
                  <a:srgbClr val="861B6D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419600"/>
            <a:ext cx="5046784" cy="1828800"/>
          </a:xfrm>
        </p:spPr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en-US" sz="2800" b="1" dirty="0">
                <a:solidFill>
                  <a:srgbClr val="861B6D"/>
                </a:solidFill>
              </a:rPr>
              <a:t>Goal 2:  </a:t>
            </a:r>
            <a:r>
              <a:rPr lang="en-US" sz="2800" b="1" i="1" dirty="0">
                <a:solidFill>
                  <a:srgbClr val="861B6D"/>
                </a:solidFill>
              </a:rPr>
              <a:t>Foster innovation, collaboration, and the integration of services to support identified initiatives.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495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0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Thriving Overview</a:t>
            </a:r>
          </a:p>
        </p:txBody>
      </p:sp>
      <p:pic>
        <p:nvPicPr>
          <p:cNvPr id="5" name="Picture 4" descr="p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14756" r="14840" b="13816"/>
          <a:stretch/>
        </p:blipFill>
        <p:spPr>
          <a:xfrm>
            <a:off x="5791200" y="2209800"/>
            <a:ext cx="2768601" cy="2411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4495800"/>
            <a:ext cx="5029200" cy="61555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61B6D"/>
                </a:solidFill>
                <a:cs typeface="Rockwell"/>
              </a:rPr>
              <a:t>Discussion / Questions </a:t>
            </a:r>
          </a:p>
        </p:txBody>
      </p:sp>
      <p:pic>
        <p:nvPicPr>
          <p:cNvPr id="11" name="Picture 10" descr="p3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18066" r="4593" b="28698"/>
          <a:stretch/>
        </p:blipFill>
        <p:spPr>
          <a:xfrm>
            <a:off x="5638800" y="4876800"/>
            <a:ext cx="3146778" cy="143257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2057400"/>
            <a:ext cx="50292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861B6D"/>
                </a:solidFill>
                <a:latin typeface="Rockwell"/>
                <a:cs typeface="Rockwell"/>
              </a:rPr>
              <a:t>History and Background </a:t>
            </a:r>
            <a:r>
              <a:rPr lang="en-US" sz="2400" b="1" dirty="0">
                <a:solidFill>
                  <a:srgbClr val="861B6D"/>
                </a:solidFill>
                <a:cs typeface="Rockwell"/>
              </a:rPr>
              <a:t>Priorities / Goals Accomplishments YTD Community Call to Action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en-US" sz="2400" b="1" i="1" dirty="0">
              <a:solidFill>
                <a:srgbClr val="861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4376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 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2200" b="1" dirty="0">
                <a:ln>
                  <a:solidFill>
                    <a:srgbClr val="861B6D"/>
                  </a:solidFill>
                </a:ln>
              </a:rPr>
              <a:t>Key Priority Initiatives</a:t>
            </a:r>
            <a:br>
              <a:rPr lang="en-US" sz="2200" b="1" dirty="0">
                <a:ln>
                  <a:solidFill>
                    <a:srgbClr val="861B6D"/>
                  </a:solidFill>
                </a:ln>
              </a:rPr>
            </a:br>
            <a:r>
              <a:rPr lang="en-US" sz="2200" b="1" dirty="0">
                <a:ln>
                  <a:solidFill>
                    <a:srgbClr val="861B6D"/>
                  </a:solidFill>
                </a:ln>
              </a:rPr>
              <a:t>Collective Impact Opportunities</a:t>
            </a:r>
            <a:endParaRPr lang="en-US" sz="2200" dirty="0">
              <a:ln>
                <a:solidFill>
                  <a:srgbClr val="861B6D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2362200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Research from the Taskforce study identified two key priority areas: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600" b="1" i="1" dirty="0">
                <a:solidFill>
                  <a:srgbClr val="861B6D"/>
                </a:solidFill>
              </a:rPr>
              <a:t>Homelessness</a:t>
            </a:r>
            <a:r>
              <a:rPr lang="en-US" sz="2600" b="1" i="1" dirty="0">
                <a:solidFill>
                  <a:srgbClr val="7030A0"/>
                </a:solidFill>
              </a:rPr>
              <a:t>: 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600" b="1" i="1" dirty="0">
                <a:solidFill>
                  <a:srgbClr val="861B6D"/>
                </a:solidFill>
              </a:rPr>
              <a:t>Transportation</a:t>
            </a:r>
            <a:r>
              <a:rPr lang="en-US" sz="2600" b="1" i="1" dirty="0">
                <a:solidFill>
                  <a:srgbClr val="7030A0"/>
                </a:solidFill>
              </a:rPr>
              <a:t>: </a:t>
            </a:r>
          </a:p>
          <a:p>
            <a:pPr marL="457200" lvl="1" indent="0">
              <a:buNone/>
            </a:pPr>
            <a:endParaRPr lang="en-US" sz="2000" b="1" i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sz="2400" b="1" i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sz="1800" b="1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800" b="1" i="1" dirty="0">
              <a:solidFill>
                <a:srgbClr val="7030A0"/>
              </a:solidFill>
            </a:endParaRPr>
          </a:p>
          <a:p>
            <a:pPr marL="228600" lvl="1" indent="0">
              <a:buNone/>
            </a:pPr>
            <a:endParaRPr lang="en-US" sz="1800" b="1" i="1" dirty="0"/>
          </a:p>
        </p:txBody>
      </p:sp>
      <p:pic>
        <p:nvPicPr>
          <p:cNvPr id="5" name="Picture 4" descr="p1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21246"/>
          <a:stretch/>
        </p:blipFill>
        <p:spPr>
          <a:xfrm>
            <a:off x="3200400" y="4196347"/>
            <a:ext cx="5181600" cy="24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2503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442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Accomplishments</a:t>
            </a:r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u="sng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Homelessness Affinity Group</a:t>
            </a:r>
            <a:br>
              <a:rPr lang="en-US" sz="32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18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18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7700" y="1905000"/>
            <a:ext cx="7848600" cy="16228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861B6D"/>
                </a:solidFill>
              </a:rPr>
              <a:t>Community Challenge: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Eliminate homelessness in Waukesha County through a five part Collective Impact approach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787345"/>
            <a:ext cx="4191000" cy="27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217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442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Accomplishments</a:t>
            </a:r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u="sng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Homelessness Affinity Group</a:t>
            </a:r>
            <a:br>
              <a:rPr lang="en-US" sz="32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18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18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0"/>
            <a:ext cx="8109492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i="1" dirty="0">
              <a:solidFill>
                <a:srgbClr val="7030A0"/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861B6D"/>
                </a:solidFill>
              </a:rPr>
              <a:t>40+ partners 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Nonprofit providers, political leaders, funders, community members collaborated to develop a comprehensive plan  (Fall 2014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400" i="1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1400" b="1" i="1" dirty="0"/>
          </a:p>
        </p:txBody>
      </p:sp>
      <p:pic>
        <p:nvPicPr>
          <p:cNvPr id="4" name="Picture 3" descr="p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94" y="4648200"/>
            <a:ext cx="2634044" cy="1752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52400" y="3068593"/>
            <a:ext cx="6324600" cy="3484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>
                <a:solidFill>
                  <a:srgbClr val="861B6D"/>
                </a:solidFill>
              </a:rPr>
              <a:t>Short Term </a:t>
            </a:r>
          </a:p>
          <a:p>
            <a:pPr lvl="5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Identified resources to address winter months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endParaRPr lang="en-US" sz="1600" b="1" dirty="0">
              <a:solidFill>
                <a:srgbClr val="861B6D"/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>
                <a:solidFill>
                  <a:srgbClr val="861B6D"/>
                </a:solidFill>
              </a:rPr>
              <a:t>Long Term</a:t>
            </a:r>
          </a:p>
          <a:p>
            <a:pPr lvl="5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Thriving aligned resources to:</a:t>
            </a:r>
          </a:p>
          <a:p>
            <a:pPr lvl="6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Support transition plan to reconstitute the current Housing Action Coalition (HAC) board to serve as backbone (April 2016)</a:t>
            </a:r>
          </a:p>
          <a:p>
            <a:pPr lvl="6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New HAC Board will be able to address community needs, implement strategic plan, and conform to HUD requirements</a:t>
            </a:r>
          </a:p>
          <a:p>
            <a:pPr lvl="5">
              <a:buFont typeface="Wingdings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§"/>
            </a:pPr>
            <a:endParaRPr lang="en-US" sz="1400" b="1" i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sz="14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 descr="p1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67000"/>
            <a:ext cx="2542032" cy="13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5415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Waukesha County Homeless Alliance</a:t>
            </a:r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Press Release- </a:t>
            </a:r>
            <a:r>
              <a:rPr lang="en-US" sz="2000" b="1" dirty="0">
                <a:ln>
                  <a:solidFill>
                    <a:srgbClr val="861B6D"/>
                  </a:solidFill>
                </a:ln>
              </a:rPr>
              <a:t>Freeman 11/15/2014</a:t>
            </a:r>
            <a:br>
              <a:rPr lang="en-US" sz="20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20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pic>
        <p:nvPicPr>
          <p:cNvPr id="1026" name="Picture 2" descr="C:\Users\Terri\Pictures\2014 Thriving\Funder Conclave 10-23-2014\IMG_0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400" y="-6096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rri\Pictures\2014 Thriving\Funder Conclave 10-23-2014\IMG_0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629400" cy="48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3138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442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Accomplishments</a:t>
            </a:r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u="sng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Transportation Affinity Group</a:t>
            </a:r>
            <a:br>
              <a:rPr lang="en-US" sz="32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18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18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7700" y="1700085"/>
            <a:ext cx="7848600" cy="24147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861B6D"/>
                </a:solidFill>
              </a:rPr>
              <a:t>Community Challenge: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Seniors and adults with disabilities are unable to access transportation for high priority needs, specifically healthcare services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Waukesha County’s fractured specialized transportation system poses a tremendous challenge for this population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Demand for transportation among seniors is rapidly rising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26" y="4133763"/>
            <a:ext cx="4855573" cy="24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4615802"/>
            <a:ext cx="838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117097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3251" y="6330462"/>
            <a:ext cx="505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6372921"/>
            <a:ext cx="505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6207351"/>
            <a:ext cx="505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65-74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4952" y="5560542"/>
            <a:ext cx="505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75-84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0278" y="5123634"/>
            <a:ext cx="505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85+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464" y="4985746"/>
            <a:ext cx="63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55688</a:t>
            </a:r>
          </a:p>
        </p:txBody>
      </p:sp>
    </p:spTree>
    <p:extLst>
      <p:ext uri="{BB962C8B-B14F-4D97-AF65-F5344CB8AC3E}">
        <p14:creationId xmlns:p14="http://schemas.microsoft.com/office/powerpoint/2010/main" val="175469539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7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Accomplishments</a:t>
            </a:r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u="sng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Transportation Affinity Group (TAG)</a:t>
            </a:r>
            <a:br>
              <a:rPr lang="en-US" sz="32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18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18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8763000" cy="20574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700" b="1" dirty="0">
              <a:solidFill>
                <a:prstClr val="black"/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53 individuals representing 31 partners </a:t>
            </a:r>
          </a:p>
          <a:p>
            <a:pPr lvl="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Nonprofit providers, political leaders, funders, community advocacy members</a:t>
            </a:r>
          </a:p>
          <a:p>
            <a:pPr lvl="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Planning to </a:t>
            </a:r>
            <a:r>
              <a:rPr lang="en-US" sz="1600" b="1" dirty="0">
                <a:solidFill>
                  <a:srgbClr val="FBA200"/>
                </a:solidFill>
              </a:rPr>
              <a:t>“Ensure that Waukesha County possesses a transportation system that meets the needs of those who receive and those who provide health and human services in Waukesha County”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218274"/>
            <a:ext cx="4572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itchFamily="2" charset="2"/>
              <a:buNone/>
            </a:pPr>
            <a:endParaRPr lang="en-US" sz="1700" b="1" dirty="0">
              <a:solidFill>
                <a:prstClr val="black"/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Interfaith Senior Programs along with the TAG secured a competitive federal grant of $22,000 to test potential county wide solutions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Target completion of study: 3/30/16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Anticipates seeking implementation funding in 2016</a:t>
            </a:r>
          </a:p>
          <a:p>
            <a:pPr lvl="2">
              <a:buFont typeface="Wingdings" pitchFamily="2" charset="2"/>
              <a:buChar char="§"/>
            </a:pPr>
            <a:endParaRPr lang="en-US" sz="2100" b="1" dirty="0"/>
          </a:p>
          <a:p>
            <a:pPr lvl="1">
              <a:buFont typeface="Wingdings" pitchFamily="2" charset="2"/>
              <a:buChar char="ü"/>
            </a:pP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95" y="5410200"/>
            <a:ext cx="2237103" cy="123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10050"/>
            <a:ext cx="2143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60600"/>
            <a:ext cx="1769878" cy="13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0765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20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419600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Key Priority Initiatives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861B6D"/>
                </a:solidFill>
              </a:rPr>
              <a:t>Homelessness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861B6D"/>
                </a:solidFill>
              </a:rPr>
              <a:t>Transportation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352800"/>
            <a:ext cx="571500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Catalyst for strategic collaborations</a:t>
            </a:r>
            <a:endParaRPr lang="en-US" sz="3200" b="1" dirty="0">
              <a:solidFill>
                <a:srgbClr val="861B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371600"/>
            <a:ext cx="4419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400" b="1" dirty="0">
                <a:solidFill>
                  <a:srgbClr val="861B6D"/>
                </a:solidFill>
              </a:rPr>
              <a:t>System-wide Advancement</a:t>
            </a:r>
            <a:endParaRPr lang="en-US" sz="3200" b="1" dirty="0">
              <a:solidFill>
                <a:srgbClr val="861B6D"/>
              </a:solidFill>
            </a:endParaRPr>
          </a:p>
        </p:txBody>
      </p:sp>
      <p:pic>
        <p:nvPicPr>
          <p:cNvPr id="9" name="Picture 8" descr="p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7391400" cy="24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1918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TWCA Priorities for 2016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2400" b="1" i="1" dirty="0">
                <a:ln>
                  <a:solidFill>
                    <a:srgbClr val="861B6D"/>
                  </a:solidFill>
                </a:ln>
              </a:rPr>
              <a:t>Catalyst for Strategic Collaborations</a:t>
            </a:r>
            <a:endParaRPr lang="en-US" sz="2400" i="1" dirty="0">
              <a:ln>
                <a:solidFill>
                  <a:srgbClr val="861B6D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4724400" cy="91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Identification of resources to assist potential restructuring efforts  </a:t>
            </a:r>
          </a:p>
          <a:p>
            <a:pPr marL="457200" lvl="1" indent="0">
              <a:buNone/>
            </a:pPr>
            <a:endParaRPr lang="en-US" sz="1800" b="1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800" b="1" i="1" dirty="0">
              <a:solidFill>
                <a:srgbClr val="7030A0"/>
              </a:solidFill>
            </a:endParaRPr>
          </a:p>
          <a:p>
            <a:pPr lvl="1"/>
            <a:endParaRPr lang="en-US" sz="1800" b="1" i="1" dirty="0"/>
          </a:p>
        </p:txBody>
      </p:sp>
      <p:pic>
        <p:nvPicPr>
          <p:cNvPr id="5" name="Picture 4" descr="p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7384923" cy="3200400"/>
          </a:xfrm>
          <a:prstGeom prst="rect">
            <a:avLst/>
          </a:prstGeom>
        </p:spPr>
      </p:pic>
      <p:pic>
        <p:nvPicPr>
          <p:cNvPr id="4" name="Picture 3" descr="p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505200" cy="3189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4953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Facilitate potential partnerships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8537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442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i="1" dirty="0">
                <a:ln>
                  <a:solidFill>
                    <a:srgbClr val="861B6D"/>
                  </a:solidFill>
                </a:ln>
              </a:rPr>
              <a:t>Catalyst for Strategic Collaborations</a:t>
            </a:r>
            <a:br>
              <a:rPr lang="en-US" sz="3200" b="1" i="1" dirty="0">
                <a:ln>
                  <a:solidFill>
                    <a:srgbClr val="861B6D"/>
                  </a:solidFill>
                </a:ln>
              </a:rPr>
            </a:br>
            <a:r>
              <a:rPr lang="en-US" sz="3200" b="1" i="1" dirty="0">
                <a:ln>
                  <a:solidFill>
                    <a:srgbClr val="861B6D"/>
                  </a:solidFill>
                </a:ln>
              </a:rPr>
              <a:t>2015 Accomplishments</a:t>
            </a:r>
            <a:br>
              <a:rPr lang="en-US" sz="32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br>
              <a:rPr lang="en-US" sz="1800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1800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7700" y="4343400"/>
            <a:ext cx="7848600" cy="16228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861B6D"/>
                </a:solidFill>
              </a:rPr>
              <a:t>Community Challenge: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Safe Babies Healthy Families (SBHF) could not meet the growing demand for their specialized and highly effective prevention services.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2133600"/>
            <a:ext cx="63912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406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2015 Accomplishments</a:t>
            </a:r>
            <a:br>
              <a:rPr lang="en-US" sz="36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2400" b="1" i="1" dirty="0">
                <a:ln>
                  <a:solidFill>
                    <a:srgbClr val="861B6D"/>
                  </a:solidFill>
                </a:ln>
              </a:rPr>
              <a:t>Catalyst for Strategic Collaborations </a:t>
            </a:r>
            <a:endParaRPr lang="en-US" sz="2400" i="1" dirty="0">
              <a:ln>
                <a:solidFill>
                  <a:srgbClr val="861B6D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" y="3429000"/>
            <a:ext cx="80391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Executive Director and Board of Directors courageously made the difficult decision to look for a partner organization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Thriving facilitated  community conversations with SBHF and potential strategic partners, funders ,and community leaders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Short term and potential future long term funds  identified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SBHF officially merged with Easter Seals of Southeast Wisconsin effective January 1, 2016</a:t>
            </a:r>
            <a:endParaRPr lang="en-US" sz="2400" dirty="0"/>
          </a:p>
        </p:txBody>
      </p:sp>
      <p:pic>
        <p:nvPicPr>
          <p:cNvPr id="9" name="Picture 8" descr="p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733800" cy="1193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55" y="1752599"/>
            <a:ext cx="1562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7587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556313" cy="1116106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2011- The Problem…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6629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0024720"/>
              </p:ext>
            </p:extLst>
          </p:nvPr>
        </p:nvGraphicFramePr>
        <p:xfrm>
          <a:off x="1295400" y="1371600"/>
          <a:ext cx="6324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68126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533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2016 Community Conversations</a:t>
            </a:r>
            <a:br>
              <a:rPr lang="en-US" sz="2400" b="1" i="1" dirty="0">
                <a:ln>
                  <a:solidFill>
                    <a:srgbClr val="861B6D"/>
                  </a:solidFill>
                </a:ln>
              </a:rPr>
            </a:br>
            <a:r>
              <a:rPr lang="en-US" sz="2400" b="1" i="1" dirty="0">
                <a:ln>
                  <a:solidFill>
                    <a:srgbClr val="861B6D"/>
                  </a:solidFill>
                </a:ln>
              </a:rPr>
              <a:t>Catalyst for Strategic Collaborations</a:t>
            </a:r>
            <a:endParaRPr lang="en-US" sz="2400" i="1" dirty="0">
              <a:ln>
                <a:solidFill>
                  <a:srgbClr val="861B6D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3622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Adult Dental Services</a:t>
            </a:r>
            <a:r>
              <a:rPr lang="en-US" sz="2000" dirty="0"/>
              <a:t>:  Convened key agencies to discuss strategic collaboration on critical adult dental services initiative (began summer 2015)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Limited care options for T-19 and underinsured individuals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Importance of </a:t>
            </a:r>
            <a:r>
              <a:rPr lang="en-US" sz="2000"/>
              <a:t>prevention initiatives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A small but important non-profit</a:t>
            </a:r>
            <a:r>
              <a:rPr lang="en-US" sz="2000" dirty="0"/>
              <a:t>:  After completing 6-month Financial Learning Series realized their current structure is not sustainable and are exploring other options for the future  </a:t>
            </a:r>
          </a:p>
        </p:txBody>
      </p:sp>
    </p:spTree>
    <p:extLst>
      <p:ext uri="{BB962C8B-B14F-4D97-AF65-F5344CB8AC3E}">
        <p14:creationId xmlns:p14="http://schemas.microsoft.com/office/powerpoint/2010/main" val="115374061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49710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What can I do to support the Thriving Waukesha County Initiative?</a:t>
            </a:r>
            <a:br>
              <a:rPr lang="en-US" sz="3200" b="1" dirty="0">
                <a:solidFill>
                  <a:srgbClr val="A5CB16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Agency Executives and Board Members</a:t>
            </a:r>
            <a:br>
              <a:rPr lang="en-US" sz="2200" b="1" dirty="0">
                <a:solidFill>
                  <a:srgbClr val="A5CB16"/>
                </a:solidFill>
              </a:rPr>
            </a:br>
            <a:endParaRPr lang="en-US" sz="2200" dirty="0">
              <a:solidFill>
                <a:srgbClr val="A5CB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578" y="1600200"/>
            <a:ext cx="6880578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>
              <a:solidFill>
                <a:srgbClr val="861B6D"/>
              </a:solidFill>
            </a:endParaRPr>
          </a:p>
          <a:p>
            <a:pPr marL="400050"/>
            <a:r>
              <a:rPr lang="en-US" dirty="0">
                <a:solidFill>
                  <a:srgbClr val="861B6D"/>
                </a:solidFill>
              </a:rPr>
              <a:t>Implement best practices for management </a:t>
            </a:r>
          </a:p>
          <a:p>
            <a:pPr marL="400050"/>
            <a:r>
              <a:rPr lang="en-US" dirty="0">
                <a:solidFill>
                  <a:srgbClr val="861B6D"/>
                </a:solidFill>
              </a:rPr>
              <a:t>Seek strategic collaboration with other agencies</a:t>
            </a:r>
          </a:p>
          <a:p>
            <a:pPr marL="400050"/>
            <a:r>
              <a:rPr lang="en-US" dirty="0">
                <a:solidFill>
                  <a:srgbClr val="861B6D"/>
                </a:solidFill>
              </a:rPr>
              <a:t>Ask whether your financial position is secure</a:t>
            </a:r>
          </a:p>
          <a:p>
            <a:pPr marL="400050"/>
            <a:r>
              <a:rPr lang="en-US" dirty="0">
                <a:solidFill>
                  <a:srgbClr val="861B6D"/>
                </a:solidFill>
              </a:rPr>
              <a:t>Attend professional and governance educational offerings</a:t>
            </a:r>
          </a:p>
          <a:p>
            <a:pPr marL="400050"/>
            <a:r>
              <a:rPr lang="en-US" dirty="0">
                <a:solidFill>
                  <a:srgbClr val="861B6D"/>
                </a:solidFill>
              </a:rPr>
              <a:t>Ask how new approaches can increase capacity</a:t>
            </a:r>
          </a:p>
          <a:p>
            <a:pPr marL="400050"/>
            <a:r>
              <a:rPr lang="en-US" dirty="0">
                <a:solidFill>
                  <a:srgbClr val="861B6D"/>
                </a:solidFill>
              </a:rPr>
              <a:t>Participate in pilot projects to test innovations</a:t>
            </a:r>
          </a:p>
        </p:txBody>
      </p:sp>
      <p:pic>
        <p:nvPicPr>
          <p:cNvPr id="4" name="Picture 3" descr="p2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7824" r="24519" b="8767"/>
          <a:stretch/>
        </p:blipFill>
        <p:spPr>
          <a:xfrm>
            <a:off x="6934200" y="2286000"/>
            <a:ext cx="1890889" cy="38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640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What can I do to support the Thriving Waukesha County Initiative?</a:t>
            </a:r>
            <a:br>
              <a:rPr lang="en-US" sz="3100" b="1" dirty="0">
                <a:solidFill>
                  <a:srgbClr val="A5CB16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Donors and Funders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334022" cy="36576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en-US" sz="1700" dirty="0">
              <a:solidFill>
                <a:srgbClr val="861B6D"/>
              </a:solidFill>
            </a:endParaRPr>
          </a:p>
          <a:p>
            <a:pPr marL="400050"/>
            <a:r>
              <a:rPr lang="en-US" sz="1700" dirty="0">
                <a:solidFill>
                  <a:srgbClr val="861B6D"/>
                </a:solidFill>
              </a:rPr>
              <a:t>Continue role as lead partners</a:t>
            </a:r>
          </a:p>
          <a:p>
            <a:pPr marL="400050"/>
            <a:r>
              <a:rPr lang="en-US" sz="1700" dirty="0">
                <a:solidFill>
                  <a:srgbClr val="861B6D"/>
                </a:solidFill>
              </a:rPr>
              <a:t>Increase awareness of Thriving</a:t>
            </a:r>
          </a:p>
          <a:p>
            <a:pPr marL="400050"/>
            <a:r>
              <a:rPr lang="en-US" sz="1700" dirty="0">
                <a:solidFill>
                  <a:srgbClr val="861B6D"/>
                </a:solidFill>
              </a:rPr>
              <a:t>Insist on data demonstrating effectiveness of use of funds.</a:t>
            </a:r>
          </a:p>
          <a:p>
            <a:pPr marL="400050"/>
            <a:r>
              <a:rPr lang="en-US" sz="1700" dirty="0">
                <a:solidFill>
                  <a:srgbClr val="861B6D"/>
                </a:solidFill>
              </a:rPr>
              <a:t>Support TWCA with funds for governance and management training</a:t>
            </a:r>
          </a:p>
          <a:p>
            <a:pPr marL="400050"/>
            <a:r>
              <a:rPr lang="en-US" sz="1700" dirty="0">
                <a:solidFill>
                  <a:srgbClr val="861B6D"/>
                </a:solidFill>
              </a:rPr>
              <a:t>Consider granting sustaining funds for operational stability</a:t>
            </a:r>
          </a:p>
          <a:p>
            <a:pPr marL="400050"/>
            <a:r>
              <a:rPr lang="en-US" sz="1700" dirty="0">
                <a:solidFill>
                  <a:srgbClr val="861B6D"/>
                </a:solidFill>
              </a:rPr>
              <a:t>Collaborate with other donors to leverage funds for collective impact</a:t>
            </a:r>
          </a:p>
          <a:p>
            <a:pPr marL="57150" indent="0">
              <a:buNone/>
            </a:pPr>
            <a:endParaRPr lang="en-US" sz="2200" dirty="0">
              <a:solidFill>
                <a:srgbClr val="861B6D"/>
              </a:solidFill>
            </a:endParaRPr>
          </a:p>
        </p:txBody>
      </p:sp>
      <p:pic>
        <p:nvPicPr>
          <p:cNvPr id="4" name="Picture 3" descr="p2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25662"/>
          <a:stretch/>
        </p:blipFill>
        <p:spPr>
          <a:xfrm>
            <a:off x="0" y="4495800"/>
            <a:ext cx="9144000" cy="26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4371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What can I do to support the Thriving Waukesha County Initiative?</a:t>
            </a:r>
            <a:br>
              <a:rPr lang="en-US" sz="3100" b="1" dirty="0">
                <a:solidFill>
                  <a:srgbClr val="92D050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Community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781800" cy="2666999"/>
          </a:xfrm>
        </p:spPr>
        <p:txBody>
          <a:bodyPr>
            <a:noAutofit/>
          </a:bodyPr>
          <a:lstStyle/>
          <a:p>
            <a:pPr marL="57150" indent="0">
              <a:buNone/>
            </a:pPr>
            <a:endParaRPr lang="en-US" sz="1800" dirty="0">
              <a:solidFill>
                <a:srgbClr val="861B6D"/>
              </a:solidFill>
            </a:endParaRPr>
          </a:p>
          <a:p>
            <a:pPr marL="400050"/>
            <a:r>
              <a:rPr lang="en-US" sz="1800" dirty="0">
                <a:solidFill>
                  <a:srgbClr val="861B6D"/>
                </a:solidFill>
              </a:rPr>
              <a:t>Support non profit health and human services agencies </a:t>
            </a:r>
          </a:p>
          <a:p>
            <a:pPr marL="400050"/>
            <a:r>
              <a:rPr lang="en-US" sz="1800" dirty="0">
                <a:solidFill>
                  <a:srgbClr val="861B6D"/>
                </a:solidFill>
              </a:rPr>
              <a:t>Support United Way, community foundations,                                              and other organizations funding for greatest impact</a:t>
            </a:r>
          </a:p>
          <a:p>
            <a:pPr marL="400050"/>
            <a:r>
              <a:rPr lang="en-US" sz="1800" dirty="0">
                <a:solidFill>
                  <a:srgbClr val="861B6D"/>
                </a:solidFill>
              </a:rPr>
              <a:t>Volunteer!</a:t>
            </a:r>
          </a:p>
          <a:p>
            <a:pPr marL="400050"/>
            <a:endParaRPr lang="en-US" sz="1800" dirty="0">
              <a:solidFill>
                <a:srgbClr val="861B6D"/>
              </a:solidFill>
            </a:endParaRPr>
          </a:p>
          <a:p>
            <a:pPr marL="57150" indent="0">
              <a:buNone/>
            </a:pPr>
            <a:endParaRPr lang="en-US" sz="1800" dirty="0">
              <a:solidFill>
                <a:srgbClr val="861B6D"/>
              </a:solidFill>
            </a:endParaRPr>
          </a:p>
        </p:txBody>
      </p:sp>
      <p:pic>
        <p:nvPicPr>
          <p:cNvPr id="5" name="Picture 4" descr="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86200"/>
            <a:ext cx="5600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7119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What can I do to support the Thriving Waukesha County Initiative?</a:t>
            </a:r>
            <a:br>
              <a:rPr lang="en-US" sz="3200" b="1" dirty="0">
                <a:solidFill>
                  <a:srgbClr val="A5CB16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County Leaders </a:t>
            </a:r>
            <a:br>
              <a:rPr lang="en-US" sz="3200" b="1" dirty="0">
                <a:solidFill>
                  <a:srgbClr val="A5CB16"/>
                </a:solidFill>
              </a:rPr>
            </a:br>
            <a:endParaRPr lang="en-US" sz="1800" dirty="0">
              <a:solidFill>
                <a:srgbClr val="A5CB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906963"/>
          </a:xfrm>
        </p:spPr>
        <p:txBody>
          <a:bodyPr>
            <a:normAutofit/>
          </a:bodyPr>
          <a:lstStyle/>
          <a:p>
            <a:pPr marL="400050"/>
            <a:r>
              <a:rPr lang="en-US" sz="1800" dirty="0">
                <a:solidFill>
                  <a:srgbClr val="861B6D"/>
                </a:solidFill>
              </a:rPr>
              <a:t>Continue role as lead partner (along with United Way, Waukesha County Community Foundation and Greater Milwaukee Foundation)</a:t>
            </a:r>
          </a:p>
          <a:p>
            <a:pPr marL="400050"/>
            <a:r>
              <a:rPr lang="en-US" sz="1800" dirty="0">
                <a:solidFill>
                  <a:srgbClr val="861B6D"/>
                </a:solidFill>
              </a:rPr>
              <a:t>Increase awareness of Thriving on County Board and Departments</a:t>
            </a:r>
          </a:p>
          <a:p>
            <a:pPr marL="400050"/>
            <a:r>
              <a:rPr lang="en-US" sz="1800" dirty="0">
                <a:solidFill>
                  <a:srgbClr val="861B6D"/>
                </a:solidFill>
              </a:rPr>
              <a:t>Support Thriving directly with continued in-kind donation of services or potential investment of funds</a:t>
            </a:r>
            <a:endParaRPr lang="en-US" sz="2000" b="1" dirty="0">
              <a:solidFill>
                <a:srgbClr val="861B6D"/>
              </a:solidFill>
            </a:endParaRPr>
          </a:p>
          <a:p>
            <a:pPr marL="457200" lvl="1" indent="0">
              <a:buNone/>
            </a:pPr>
            <a:endParaRPr lang="en-US" sz="1600" b="1" i="1" dirty="0"/>
          </a:p>
        </p:txBody>
      </p:sp>
      <p:pic>
        <p:nvPicPr>
          <p:cNvPr id="4" name="Picture 3" descr="p2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25662"/>
          <a:stretch/>
        </p:blipFill>
        <p:spPr>
          <a:xfrm>
            <a:off x="0" y="4343400"/>
            <a:ext cx="9144000" cy="26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0779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4267200" cy="19812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Thank you for supporting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the Thriving Waukesha </a:t>
            </a:r>
            <a:r>
              <a:rPr lang="en-US" b="1">
                <a:solidFill>
                  <a:srgbClr val="FFFFFF"/>
                </a:solidFill>
              </a:rPr>
              <a:t>County Alliance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We are making a difference</a:t>
            </a:r>
            <a:r>
              <a:rPr lang="en-US" b="1" dirty="0">
                <a:solidFill>
                  <a:srgbClr val="FFFFFF"/>
                </a:solidFill>
              </a:rPr>
              <a:t>!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>
            <a:normAutofit/>
          </a:bodyPr>
          <a:lstStyle/>
          <a:p>
            <a:pPr algn="l"/>
            <a:endParaRPr lang="en-US" sz="1600" b="1" dirty="0">
              <a:solidFill>
                <a:srgbClr val="92D050"/>
              </a:solidFill>
            </a:endParaRPr>
          </a:p>
          <a:p>
            <a:pPr algn="l"/>
            <a:endParaRPr lang="en-US" sz="1600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634842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5CB16"/>
                </a:solidFill>
              </a:rPr>
              <a:t>Terri Phillips, Project Coordinator</a:t>
            </a:r>
          </a:p>
          <a:p>
            <a:r>
              <a:rPr lang="en-US" sz="1600" b="1" dirty="0">
                <a:solidFill>
                  <a:srgbClr val="A5CB16"/>
                </a:solidFill>
              </a:rPr>
              <a:t>Any questions or suggestions?</a:t>
            </a:r>
          </a:p>
          <a:p>
            <a:r>
              <a:rPr lang="en-US" sz="1600" b="1" dirty="0">
                <a:solidFill>
                  <a:schemeClr val="bg2"/>
                </a:solidFill>
                <a:hlinkClick r:id="rId2"/>
              </a:rPr>
              <a:t>twcapm@gmail.com</a:t>
            </a:r>
            <a:endParaRPr lang="en-US" sz="1600" b="1" dirty="0">
              <a:solidFill>
                <a:schemeClr val="bg2"/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www.unitedwaygmwc.org/TWCA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Questions &amp; Feedback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24400"/>
            <a:ext cx="4953000" cy="18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778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Lead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7000875" cy="2209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61B6D"/>
                </a:solidFill>
                <a:latin typeface="Rockwell"/>
                <a:cs typeface="Rockwell"/>
              </a:rPr>
              <a:t>United Way of Greater Milwaukee &amp; Waukesha County</a:t>
            </a:r>
          </a:p>
          <a:p>
            <a:r>
              <a:rPr lang="en-US" b="1" dirty="0">
                <a:solidFill>
                  <a:srgbClr val="861B6D"/>
                </a:solidFill>
                <a:latin typeface="Rockwell"/>
                <a:cs typeface="Rockwell"/>
              </a:rPr>
              <a:t>Waukesha County Community Foundation</a:t>
            </a:r>
          </a:p>
          <a:p>
            <a:r>
              <a:rPr lang="en-US" b="1" dirty="0">
                <a:solidFill>
                  <a:srgbClr val="861B6D"/>
                </a:solidFill>
                <a:latin typeface="Rockwell"/>
                <a:cs typeface="Rockwell"/>
              </a:rPr>
              <a:t>Greater Milwaukee Foundation</a:t>
            </a:r>
          </a:p>
          <a:p>
            <a:r>
              <a:rPr lang="en-US" b="1" dirty="0">
                <a:solidFill>
                  <a:srgbClr val="861B6D"/>
                </a:solidFill>
                <a:latin typeface="Rockwell"/>
                <a:cs typeface="Rockwell"/>
              </a:rPr>
              <a:t>Waukesha County Government </a:t>
            </a:r>
            <a:endParaRPr lang="en-US" sz="1600" b="1" i="1" dirty="0">
              <a:solidFill>
                <a:srgbClr val="861B6D"/>
              </a:solidFill>
            </a:endParaRPr>
          </a:p>
          <a:p>
            <a:endParaRPr lang="en-US" b="1" i="1" dirty="0">
              <a:solidFill>
                <a:srgbClr val="7030A0"/>
              </a:solidFill>
            </a:endParaRPr>
          </a:p>
          <a:p>
            <a:endParaRPr lang="en-US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7030A0"/>
              </a:solidFill>
            </a:endParaRPr>
          </a:p>
          <a:p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wauklogo_154hori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36868"/>
            <a:ext cx="3474720" cy="990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2571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2732"/>
            <a:ext cx="4171950" cy="83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92" y="5370115"/>
            <a:ext cx="3810000" cy="8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291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02526" cy="111610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Taskforce Recommendations </a:t>
            </a:r>
            <a:br>
              <a:rPr lang="en-US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b="1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990730"/>
              </p:ext>
            </p:extLst>
          </p:nvPr>
        </p:nvGraphicFramePr>
        <p:xfrm>
          <a:off x="457200" y="1676400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4285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556313" cy="1116106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Taskforce 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6629400" cy="16004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61B6D"/>
                </a:solidFill>
              </a:rPr>
              <a:t>To build a thriving and sustainable nonprofit community that effectively mobilizes community resources and meets the health and human service needs of all who call Waukesha County home.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302748"/>
            <a:ext cx="2075725" cy="17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59" y="3353038"/>
            <a:ext cx="1722082" cy="143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267200"/>
            <a:ext cx="19735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4259921"/>
            <a:ext cx="1316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Menomonee</a:t>
            </a:r>
          </a:p>
          <a:p>
            <a:r>
              <a:rPr lang="en-US" sz="1400" b="1" i="1" dirty="0"/>
              <a:t>Falls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24696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Thriving Waukesha County Alliance (TWCA)  2016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04237"/>
              </p:ext>
            </p:extLst>
          </p:nvPr>
        </p:nvGraphicFramePr>
        <p:xfrm>
          <a:off x="4559374" y="1295400"/>
          <a:ext cx="3505200" cy="538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790">
                <a:tc>
                  <a:txBody>
                    <a:bodyPr/>
                    <a:lstStyle/>
                    <a:p>
                      <a:r>
                        <a:rPr lang="en-US" dirty="0"/>
                        <a:t>Additional Alliance</a:t>
                      </a:r>
                      <a:r>
                        <a:rPr lang="en-US" baseline="0" dirty="0"/>
                        <a:t> Members</a:t>
                      </a:r>
                      <a:endParaRPr lang="en-US" dirty="0"/>
                    </a:p>
                  </a:txBody>
                  <a:tcPr>
                    <a:solidFill>
                      <a:srgbClr val="861B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Ed Olson, Business Leader,</a:t>
                      </a:r>
                      <a:r>
                        <a:rPr lang="en-US" sz="1200" baseline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and C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ommunity Volunteer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Bob Glowacki, ED Easter Seals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Mike Erwin, CEO, Tailored Label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Antwayne Robertson, Director of Health and Human Services Waukesha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Angela Mancuso, ED, The</a:t>
                      </a:r>
                      <a:r>
                        <a:rPr lang="en-US" sz="1200" baseline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Women’s Center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Mary Baer,  Business Leader and Community Volunteer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Kathy Gale, ED Interfaith Senior Programs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Stuart Schroeder,</a:t>
                      </a:r>
                      <a:r>
                        <a:rPr lang="en-US" sz="1200" baseline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 Attorney /Founder, The Schroeder Group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Chris Carman, Partner and Business</a:t>
                      </a:r>
                      <a:r>
                        <a:rPr lang="en-US" sz="1200" baseline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Coach, </a:t>
                      </a:r>
                      <a:r>
                        <a:rPr lang="en-US" sz="1200" baseline="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ActionCoach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Karen 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Tredwell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,  ED Food Pantry of Waukesha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60656"/>
                  </a:ext>
                </a:extLst>
              </a:tr>
              <a:tr h="471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Suzanne Kelley, President Waukesha County Business Alliance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10797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32300"/>
              </p:ext>
            </p:extLst>
          </p:nvPr>
        </p:nvGraphicFramePr>
        <p:xfrm>
          <a:off x="508261" y="1295400"/>
          <a:ext cx="3505228" cy="52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460">
                <a:tc>
                  <a:txBody>
                    <a:bodyPr/>
                    <a:lstStyle/>
                    <a:p>
                      <a:r>
                        <a:rPr lang="en-US" dirty="0"/>
                        <a:t>Steering Committee</a:t>
                      </a:r>
                    </a:p>
                  </a:txBody>
                  <a:tcPr>
                    <a:solidFill>
                      <a:srgbClr val="861B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Jean Schultz, Director ProHealth Care, Inc and </a:t>
                      </a:r>
                      <a:r>
                        <a:rPr lang="en-US" sz="1200" b="1" i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Thriving</a:t>
                      </a:r>
                      <a:r>
                        <a:rPr lang="en-US" sz="1200" b="1" i="1" baseline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Co-Chair</a:t>
                      </a:r>
                      <a:endParaRPr lang="en-US" sz="1200" b="1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Chris Menden, Director of Market Strategy and Development, Prairie Financial Group, Waukesha State Bank, and </a:t>
                      </a:r>
                      <a:r>
                        <a:rPr lang="en-US" sz="1200" b="1" i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Thriving Co-Chair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Fred Gutierrez , Greater Milwaukee Foundation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Jayne Thoma, United Way ‎Vice President Center for Community Collaboration at United Way of Greater Milwaukee &amp; Waukesha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Kathryn Leverenz, President Waukesha  County Community 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Julianne Davan,  Public Communications Coordinator, Waukesha County Health and Human Services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Teri Terrill,  ED Family Services of Waukesha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Terri Phillips, Project Coordinator,</a:t>
                      </a:r>
                      <a:r>
                        <a:rPr lang="en-US" sz="1200" baseline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Thriving Staff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4791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94052" y="665927"/>
            <a:ext cx="7589228" cy="649069"/>
          </a:xfrm>
          <a:prstGeom prst="rect">
            <a:avLst/>
          </a:prstGeom>
          <a:solidFill>
            <a:srgbClr val="861B6D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Thriving Waukesha County Alliance (TWCA)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458428" y="2965151"/>
            <a:ext cx="6303343" cy="2578877"/>
            <a:chOff x="646659" y="4084989"/>
            <a:chExt cx="6303343" cy="1773467"/>
          </a:xfrm>
        </p:grpSpPr>
        <p:sp>
          <p:nvSpPr>
            <p:cNvPr id="38" name="Rectangle 37"/>
            <p:cNvSpPr/>
            <p:nvPr/>
          </p:nvSpPr>
          <p:spPr>
            <a:xfrm>
              <a:off x="765590" y="4679669"/>
              <a:ext cx="1424976" cy="117878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84579" y="4679668"/>
              <a:ext cx="1371600" cy="1178788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24716" y="4679668"/>
              <a:ext cx="1525286" cy="1175729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</a:endParaRP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6659" y="4084989"/>
              <a:ext cx="6216348" cy="463441"/>
            </a:xfrm>
            <a:prstGeom prst="rect">
              <a:avLst/>
            </a:prstGeom>
            <a:solidFill>
              <a:srgbClr val="A5CB16"/>
            </a:solidFill>
            <a:ln w="190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Thriving Work Groups</a:t>
              </a:r>
              <a:r>
                <a:rPr lang="en-US" sz="1100" dirty="0">
                  <a:solidFill>
                    <a:schemeClr val="tx1"/>
                  </a:solidFill>
                </a:rPr>
                <a:t>                                                                                                         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625040" y="2514600"/>
            <a:ext cx="1895110" cy="263769"/>
          </a:xfrm>
          <a:prstGeom prst="rect">
            <a:avLst/>
          </a:prstGeom>
          <a:solidFill>
            <a:srgbClr val="861B6D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Project Coordinator 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406769" y="499446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62420" y="3856022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310923" y="4994463"/>
            <a:ext cx="11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310923" y="499446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5" idx="2"/>
          </p:cNvCxnSpPr>
          <p:nvPr/>
        </p:nvCxnSpPr>
        <p:spPr>
          <a:xfrm>
            <a:off x="4572595" y="2778369"/>
            <a:ext cx="0" cy="190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8" idx="2"/>
          </p:cNvCxnSpPr>
          <p:nvPr/>
        </p:nvCxnSpPr>
        <p:spPr>
          <a:xfrm flipH="1">
            <a:off x="4584065" y="1314996"/>
            <a:ext cx="4601" cy="257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25040" y="1600200"/>
            <a:ext cx="1848054" cy="649069"/>
          </a:xfrm>
          <a:prstGeom prst="rect">
            <a:avLst/>
          </a:prstGeom>
          <a:solidFill>
            <a:srgbClr val="861B6D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Steering Committee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564449" y="2257267"/>
            <a:ext cx="4601" cy="257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068123" y="3832759"/>
            <a:ext cx="1436228" cy="17169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787083" y="3651173"/>
            <a:ext cx="0" cy="190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68785" y="3651173"/>
            <a:ext cx="0" cy="190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938829" y="3629593"/>
            <a:ext cx="0" cy="190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41865" y="3874533"/>
            <a:ext cx="1460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61B6D"/>
                </a:solidFill>
              </a:rPr>
              <a:t>Thriving Leadership Network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0435" y="3883892"/>
            <a:ext cx="1537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61B6D"/>
                </a:solidFill>
              </a:rPr>
              <a:t>Thriving Funders Collaborative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56041" y="4880918"/>
            <a:ext cx="1249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4727740" y="3898848"/>
            <a:ext cx="139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61B6D"/>
                </a:solidFill>
              </a:rPr>
              <a:t>Performance Measures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98385" y="3848801"/>
            <a:ext cx="1601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61B6D"/>
                </a:solidFill>
              </a:rPr>
              <a:t>Administrative and Communications</a:t>
            </a:r>
          </a:p>
          <a:p>
            <a:pPr algn="ctr"/>
            <a:r>
              <a:rPr lang="en-US" sz="1400" dirty="0">
                <a:solidFill>
                  <a:srgbClr val="861B6D"/>
                </a:solidFill>
              </a:rPr>
              <a:t>Support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618" y="6172200"/>
            <a:ext cx="7380261" cy="338554"/>
          </a:xfrm>
          <a:prstGeom prst="rect">
            <a:avLst/>
          </a:prstGeom>
          <a:solidFill>
            <a:srgbClr val="A5CB1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Homelessness Affinity Group		Transportation Affinity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5712023"/>
            <a:ext cx="4648200" cy="307777"/>
          </a:xfrm>
          <a:prstGeom prst="rect">
            <a:avLst/>
          </a:prstGeom>
          <a:solidFill>
            <a:srgbClr val="A5CB1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Strategic Collaborations-Collective Impact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577231" y="5981222"/>
            <a:ext cx="0" cy="190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72100" y="3651173"/>
            <a:ext cx="0" cy="190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965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Thriving Waukesha County Alliance</a:t>
            </a:r>
            <a:b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r>
              <a:rPr lang="en-US" sz="32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  <a:t>Mission:  </a:t>
            </a:r>
            <a:br>
              <a:rPr lang="en-US" sz="2800" b="1" dirty="0">
                <a:ln>
                  <a:solidFill>
                    <a:srgbClr val="861B6D"/>
                  </a:solidFill>
                </a:ln>
                <a:solidFill>
                  <a:srgbClr val="A5CB16"/>
                </a:solidFill>
              </a:rPr>
            </a:br>
            <a:endParaRPr lang="en-US" sz="3200" b="1" dirty="0">
              <a:ln>
                <a:solidFill>
                  <a:srgbClr val="861B6D"/>
                </a:solidFill>
              </a:ln>
              <a:solidFill>
                <a:srgbClr val="A5CB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953000"/>
            <a:ext cx="6096000" cy="166199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861B6D"/>
                </a:solidFill>
              </a:rPr>
              <a:t>To create long term sustainability and optimal capacity of the health and human services sector.</a:t>
            </a:r>
          </a:p>
          <a:p>
            <a:endParaRPr lang="en-US" dirty="0"/>
          </a:p>
        </p:txBody>
      </p:sp>
      <p:pic>
        <p:nvPicPr>
          <p:cNvPr id="6" name="Picture 5" descr="Thriving Waukesha County Alliance Presentation 2015-04-09 v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35888"/>
            <a:ext cx="6159500" cy="30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56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</TotalTime>
  <Words>1701</Words>
  <Application>Microsoft Office PowerPoint</Application>
  <PresentationFormat>On-screen Show (4:3)</PresentationFormat>
  <Paragraphs>289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Bookman Old Style</vt:lpstr>
      <vt:lpstr>Calibri</vt:lpstr>
      <vt:lpstr>Cambria</vt:lpstr>
      <vt:lpstr>ＭＳ 明朝</vt:lpstr>
      <vt:lpstr>Rockwell</vt:lpstr>
      <vt:lpstr>Times New Roman</vt:lpstr>
      <vt:lpstr>Wingdings</vt:lpstr>
      <vt:lpstr>Advantage</vt:lpstr>
      <vt:lpstr> </vt:lpstr>
      <vt:lpstr>Thriving Overview</vt:lpstr>
      <vt:lpstr>2011- The Problem…</vt:lpstr>
      <vt:lpstr>Lead Agencies</vt:lpstr>
      <vt:lpstr>Taskforce Recommendations  </vt:lpstr>
      <vt:lpstr>Taskforce Vision</vt:lpstr>
      <vt:lpstr>Thriving Waukesha County Alliance (TWCA)  2016 Members</vt:lpstr>
      <vt:lpstr>PowerPoint Presentation</vt:lpstr>
      <vt:lpstr>Thriving Waukesha County Alliance Mission:   </vt:lpstr>
      <vt:lpstr>Thriving is an Advocate  and Catalyst for:</vt:lpstr>
      <vt:lpstr>TWCA Priorities  </vt:lpstr>
      <vt:lpstr>TWCA Priorities  </vt:lpstr>
      <vt:lpstr>TWCA Priorities System Wide Advancement </vt:lpstr>
      <vt:lpstr>TWCA Priorities System Wide Advancement </vt:lpstr>
      <vt:lpstr>2015 System Wide Advancement Accomplishments </vt:lpstr>
      <vt:lpstr>System Wide Advancement Accomplishments, Cont’d </vt:lpstr>
      <vt:lpstr>System Wide Advancement Accomplishments, Cont’d </vt:lpstr>
      <vt:lpstr>TWCA Priorities  </vt:lpstr>
      <vt:lpstr>TWCA Priorities Key Priority Initiatives </vt:lpstr>
      <vt:lpstr>TWCA Priorities  Key Priority Initiatives Collective Impact Opportunities</vt:lpstr>
      <vt:lpstr> TWCA Accomplishments Homelessness Affinity Group  </vt:lpstr>
      <vt:lpstr> TWCA Accomplishments Homelessness Affinity Group  </vt:lpstr>
      <vt:lpstr> Waukesha County Homeless Alliance Press Release- Freeman 11/15/2014 </vt:lpstr>
      <vt:lpstr> TWCA Accomplishments Transportation Affinity Group  </vt:lpstr>
      <vt:lpstr> TWCA Accomplishments Transportation Affinity Group (TAG)  </vt:lpstr>
      <vt:lpstr>TWCA Priorities  </vt:lpstr>
      <vt:lpstr>TWCA Priorities for 2016 Catalyst for Strategic Collaborations</vt:lpstr>
      <vt:lpstr> Catalyst for Strategic Collaborations 2015 Accomplishments  </vt:lpstr>
      <vt:lpstr>2015 Accomplishments Catalyst for Strategic Collaborations </vt:lpstr>
      <vt:lpstr>2016 Community Conversations Catalyst for Strategic Collaborations</vt:lpstr>
      <vt:lpstr>What can I do to support the Thriving Waukesha County Initiative? Agency Executives and Board Members </vt:lpstr>
      <vt:lpstr>What can I do to support the Thriving Waukesha County Initiative? Donors and Funders</vt:lpstr>
      <vt:lpstr>What can I do to support the Thriving Waukesha County Initiative? Community</vt:lpstr>
      <vt:lpstr>What can I do to support the Thriving Waukesha County Initiative? County Leaders  </vt:lpstr>
      <vt:lpstr> Thank you for supporting  the Thriving Waukesha County Alliance  We are making a difference! </vt:lpstr>
    </vt:vector>
  </TitlesOfParts>
  <Company>UWITC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Waukesha County</dc:title>
  <dc:creator>Jayne Thoma</dc:creator>
  <cp:lastModifiedBy>Terri Phillips</cp:lastModifiedBy>
  <cp:revision>602</cp:revision>
  <cp:lastPrinted>2015-03-02T19:37:19Z</cp:lastPrinted>
  <dcterms:created xsi:type="dcterms:W3CDTF">2013-07-03T18:57:07Z</dcterms:created>
  <dcterms:modified xsi:type="dcterms:W3CDTF">2016-03-15T16:37:51Z</dcterms:modified>
</cp:coreProperties>
</file>